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0"/>
  </p:notesMasterIdLst>
  <p:sldIdLst>
    <p:sldId id="256" r:id="rId2"/>
    <p:sldId id="421" r:id="rId3"/>
    <p:sldId id="422" r:id="rId4"/>
    <p:sldId id="423" r:id="rId5"/>
    <p:sldId id="424" r:id="rId6"/>
    <p:sldId id="425" r:id="rId7"/>
    <p:sldId id="426" r:id="rId8"/>
    <p:sldId id="427" r:id="rId9"/>
    <p:sldId id="428" r:id="rId10"/>
    <p:sldId id="429" r:id="rId11"/>
    <p:sldId id="430" r:id="rId12"/>
    <p:sldId id="431" r:id="rId13"/>
    <p:sldId id="432" r:id="rId14"/>
    <p:sldId id="433" r:id="rId15"/>
    <p:sldId id="434" r:id="rId16"/>
    <p:sldId id="435" r:id="rId17"/>
    <p:sldId id="436" r:id="rId18"/>
    <p:sldId id="437" r:id="rId19"/>
    <p:sldId id="438" r:id="rId20"/>
    <p:sldId id="439" r:id="rId21"/>
    <p:sldId id="440" r:id="rId22"/>
    <p:sldId id="441" r:id="rId23"/>
    <p:sldId id="442" r:id="rId24"/>
    <p:sldId id="443" r:id="rId25"/>
    <p:sldId id="444" r:id="rId26"/>
    <p:sldId id="445" r:id="rId27"/>
    <p:sldId id="446" r:id="rId28"/>
    <p:sldId id="447" r:id="rId29"/>
  </p:sldIdLst>
  <p:sldSz cx="13444538" cy="7562850"/>
  <p:notesSz cx="10693400" cy="756285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s-AR"/>
    </a:defPPr>
    <a:lvl1pPr marL="0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0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9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8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7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7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57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16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75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7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5" autoAdjust="0"/>
    <p:restoredTop sz="94660"/>
  </p:normalViewPr>
  <p:slideViewPr>
    <p:cSldViewPr>
      <p:cViewPr varScale="1">
        <p:scale>
          <a:sx n="70" d="100"/>
          <a:sy n="70" d="100"/>
        </p:scale>
        <p:origin x="234" y="66"/>
      </p:cViewPr>
      <p:guideLst>
        <p:guide orient="horz" pos="2880"/>
        <p:guide pos="27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3D977-F5EF-41F8-98F4-157D90712994}" type="datetimeFigureOut">
              <a:rPr lang="es-AR" smtClean="0"/>
              <a:pPr/>
              <a:t>1/8/2022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825750" y="566738"/>
            <a:ext cx="5041900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33291-1CD2-42C0-ACDE-94D905CE1AF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7160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4319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1478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8637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797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957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200116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7275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8341" y="2344482"/>
            <a:ext cx="1142785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6681" y="4235196"/>
            <a:ext cx="9411177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38097">
              <a:lnSpc>
                <a:spcPts val="1150"/>
              </a:lnSpc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83550" y="575819"/>
            <a:ext cx="11277443" cy="369332"/>
          </a:xfrm>
        </p:spPr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8747" y="2023618"/>
            <a:ext cx="11667047" cy="292388"/>
          </a:xfrm>
        </p:spPr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38097">
              <a:lnSpc>
                <a:spcPts val="1150"/>
              </a:lnSpc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83550" y="575819"/>
            <a:ext cx="11277443" cy="369332"/>
          </a:xfrm>
        </p:spPr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2228" y="1739455"/>
            <a:ext cx="5848374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23938" y="1739455"/>
            <a:ext cx="5848374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38097">
              <a:lnSpc>
                <a:spcPts val="1150"/>
              </a:lnSpc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83550" y="575819"/>
            <a:ext cx="11277443" cy="369332"/>
          </a:xfrm>
        </p:spPr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38097">
              <a:lnSpc>
                <a:spcPts val="1150"/>
              </a:lnSpc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38097">
              <a:lnSpc>
                <a:spcPts val="1150"/>
              </a:lnSpc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83550" y="575819"/>
            <a:ext cx="1127744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8747" y="2023618"/>
            <a:ext cx="11667047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71143" y="7033451"/>
            <a:ext cx="43022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2227" y="7033451"/>
            <a:ext cx="309224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224313" y="6784035"/>
            <a:ext cx="379225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8097">
              <a:lnSpc>
                <a:spcPts val="1150"/>
              </a:lnSpc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60">
        <a:defRPr>
          <a:latin typeface="+mn-lt"/>
          <a:ea typeface="+mn-ea"/>
          <a:cs typeface="+mn-cs"/>
        </a:defRPr>
      </a:lvl2pPr>
      <a:lvl3pPr marL="914319">
        <a:defRPr>
          <a:latin typeface="+mn-lt"/>
          <a:ea typeface="+mn-ea"/>
          <a:cs typeface="+mn-cs"/>
        </a:defRPr>
      </a:lvl3pPr>
      <a:lvl4pPr marL="1371478">
        <a:defRPr>
          <a:latin typeface="+mn-lt"/>
          <a:ea typeface="+mn-ea"/>
          <a:cs typeface="+mn-cs"/>
        </a:defRPr>
      </a:lvl4pPr>
      <a:lvl5pPr marL="1828637">
        <a:defRPr>
          <a:latin typeface="+mn-lt"/>
          <a:ea typeface="+mn-ea"/>
          <a:cs typeface="+mn-cs"/>
        </a:defRPr>
      </a:lvl5pPr>
      <a:lvl6pPr marL="2285797">
        <a:defRPr>
          <a:latin typeface="+mn-lt"/>
          <a:ea typeface="+mn-ea"/>
          <a:cs typeface="+mn-cs"/>
        </a:defRPr>
      </a:lvl6pPr>
      <a:lvl7pPr marL="2742957">
        <a:defRPr>
          <a:latin typeface="+mn-lt"/>
          <a:ea typeface="+mn-ea"/>
          <a:cs typeface="+mn-cs"/>
        </a:defRPr>
      </a:lvl7pPr>
      <a:lvl8pPr marL="3200116">
        <a:defRPr>
          <a:latin typeface="+mn-lt"/>
          <a:ea typeface="+mn-ea"/>
          <a:cs typeface="+mn-cs"/>
        </a:defRPr>
      </a:lvl8pPr>
      <a:lvl9pPr marL="365727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60">
        <a:defRPr>
          <a:latin typeface="+mn-lt"/>
          <a:ea typeface="+mn-ea"/>
          <a:cs typeface="+mn-cs"/>
        </a:defRPr>
      </a:lvl2pPr>
      <a:lvl3pPr marL="914319">
        <a:defRPr>
          <a:latin typeface="+mn-lt"/>
          <a:ea typeface="+mn-ea"/>
          <a:cs typeface="+mn-cs"/>
        </a:defRPr>
      </a:lvl3pPr>
      <a:lvl4pPr marL="1371478">
        <a:defRPr>
          <a:latin typeface="+mn-lt"/>
          <a:ea typeface="+mn-ea"/>
          <a:cs typeface="+mn-cs"/>
        </a:defRPr>
      </a:lvl4pPr>
      <a:lvl5pPr marL="1828637">
        <a:defRPr>
          <a:latin typeface="+mn-lt"/>
          <a:ea typeface="+mn-ea"/>
          <a:cs typeface="+mn-cs"/>
        </a:defRPr>
      </a:lvl5pPr>
      <a:lvl6pPr marL="2285797">
        <a:defRPr>
          <a:latin typeface="+mn-lt"/>
          <a:ea typeface="+mn-ea"/>
          <a:cs typeface="+mn-cs"/>
        </a:defRPr>
      </a:lvl6pPr>
      <a:lvl7pPr marL="2742957">
        <a:defRPr>
          <a:latin typeface="+mn-lt"/>
          <a:ea typeface="+mn-ea"/>
          <a:cs typeface="+mn-cs"/>
        </a:defRPr>
      </a:lvl7pPr>
      <a:lvl8pPr marL="3200116">
        <a:defRPr>
          <a:latin typeface="+mn-lt"/>
          <a:ea typeface="+mn-ea"/>
          <a:cs typeface="+mn-cs"/>
        </a:defRPr>
      </a:lvl8pPr>
      <a:lvl9pPr marL="3657275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21675" y="2852732"/>
            <a:ext cx="9144064" cy="1825485"/>
          </a:xfrm>
          <a:prstGeom prst="rect">
            <a:avLst/>
          </a:prstGeom>
        </p:spPr>
        <p:txBody>
          <a:bodyPr vert="horz" wrap="square" lIns="0" tIns="161910" rIns="0" bIns="0" rtlCol="0">
            <a:spAutoFit/>
          </a:bodyPr>
          <a:lstStyle/>
          <a:p>
            <a:pPr algn="ctr">
              <a:defRPr/>
            </a:pPr>
            <a:r>
              <a:rPr lang="es-ES" sz="5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endParaRPr lang="es-ES" sz="5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68538" y="6784035"/>
            <a:ext cx="23241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097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097">
                <a:lnSpc>
                  <a:spcPts val="1150"/>
                </a:lnSpc>
              </a:pPr>
              <a:t>1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443892" y="1147827"/>
            <a:ext cx="5755640" cy="269304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93471" y="1702563"/>
            <a:ext cx="37953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2009056"/>
            <a:ext cx="208914" cy="1943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310796" y="1950466"/>
            <a:ext cx="30670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63602" y="1979931"/>
            <a:ext cx="10629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xi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69519" y="1950466"/>
            <a:ext cx="18148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exactamente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31211" y="1979931"/>
            <a:ext cx="56388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igu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40304" y="1950466"/>
            <a:ext cx="292798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14391" y="1979931"/>
            <a:ext cx="213423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23496" y="2257298"/>
            <a:ext cx="13906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08939" y="2257375"/>
            <a:ext cx="80518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00941" y="2228215"/>
            <a:ext cx="290067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1426719" algn="l"/>
              </a:tabLst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básicamente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05634" y="2257375"/>
            <a:ext cx="14636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70526" y="2228214"/>
            <a:ext cx="308864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solo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10797" y="2505582"/>
            <a:ext cx="454342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11372" y="2535048"/>
            <a:ext cx="244221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varia</a:t>
            </a:r>
            <a:r>
              <a:rPr sz="1900" b="1" spc="-5" dirty="0">
                <a:latin typeface="Arial"/>
                <a:cs typeface="Arial"/>
              </a:rPr>
              <a:t> 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40755" y="2505582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93471" y="3089784"/>
            <a:ext cx="2629534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3672799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4757580" y="3644520"/>
            <a:ext cx="80708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10798" y="3615055"/>
            <a:ext cx="602805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3336629" algn="l"/>
              </a:tabLst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pesar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que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	es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también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12766" y="3644520"/>
            <a:ext cx="11391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38875" y="3615056"/>
            <a:ext cx="3797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990488" y="3644520"/>
            <a:ext cx="9937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spc="-25" dirty="0">
                <a:latin typeface="Arial"/>
                <a:cs typeface="Arial"/>
              </a:rPr>
              <a:t>t</a:t>
            </a:r>
            <a:r>
              <a:rPr sz="1900" b="1" spc="25" dirty="0">
                <a:latin typeface="Arial"/>
                <a:cs typeface="Arial"/>
              </a:rPr>
              <a:t>w</a:t>
            </a:r>
            <a:r>
              <a:rPr sz="1900" b="1" spc="-5" dirty="0">
                <a:latin typeface="Arial"/>
                <a:cs typeface="Arial"/>
              </a:rPr>
              <a:t>are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055255" y="3615055"/>
            <a:ext cx="30670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310796" y="3892676"/>
            <a:ext cx="588772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diagnóstico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Megger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IDAX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300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296941" y="3921886"/>
            <a:ext cx="305181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determinar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23497" y="4199510"/>
            <a:ext cx="35013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879118" y="4170045"/>
            <a:ext cx="215582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5" name="object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4784048"/>
            <a:ext cx="208914" cy="194987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2310797" y="4726304"/>
            <a:ext cx="9048749" cy="596314"/>
          </a:xfrm>
          <a:prstGeom prst="rect">
            <a:avLst/>
          </a:prstGeom>
        </p:spPr>
        <p:txBody>
          <a:bodyPr vert="horz" wrap="square" lIns="0" tIns="31747" rIns="0" bIns="0" rtlCol="0">
            <a:spAutoFit/>
          </a:bodyPr>
          <a:lstStyle/>
          <a:p>
            <a:pPr marL="12699" marR="5080">
              <a:lnSpc>
                <a:spcPts val="2180"/>
              </a:lnSpc>
              <a:spcBef>
                <a:spcPts val="250"/>
              </a:spcBef>
            </a:pP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50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curva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medida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junto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curva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modelo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Pan Cake del transformador.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2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13770" y="1147739"/>
            <a:ext cx="9006189" cy="572994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3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1454108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310798" y="1395732"/>
            <a:ext cx="9046844" cy="1147235"/>
          </a:xfrm>
          <a:prstGeom prst="rect">
            <a:avLst/>
          </a:prstGeom>
        </p:spPr>
        <p:txBody>
          <a:bodyPr vert="horz" wrap="square" lIns="0" tIns="24128" rIns="0" bIns="0" rtlCol="0">
            <a:spAutoFit/>
          </a:bodyPr>
          <a:lstStyle/>
          <a:p>
            <a:pPr marL="12699" marR="5080" algn="just">
              <a:lnSpc>
                <a:spcPct val="95800"/>
              </a:lnSpc>
              <a:spcBef>
                <a:spcPts val="191"/>
              </a:spcBef>
            </a:pPr>
            <a:r>
              <a:rPr sz="1900" b="1" spc="-5" dirty="0">
                <a:latin typeface="Arial"/>
                <a:cs typeface="Arial"/>
              </a:rPr>
              <a:t>Para la determinación de la cantidad </a:t>
            </a:r>
            <a:r>
              <a:rPr sz="1900" b="1" spc="-10" dirty="0">
                <a:latin typeface="Arial"/>
                <a:cs typeface="Arial"/>
              </a:rPr>
              <a:t>de </a:t>
            </a:r>
            <a:r>
              <a:rPr sz="1900" b="1" dirty="0">
                <a:latin typeface="Arial"/>
                <a:cs typeface="Arial"/>
              </a:rPr>
              <a:t>humedad </a:t>
            </a:r>
            <a:r>
              <a:rPr sz="1900" b="1" spc="-5" dirty="0">
                <a:latin typeface="Arial"/>
                <a:cs typeface="Arial"/>
              </a:rPr>
              <a:t>existente en el papel del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 el </a:t>
            </a:r>
            <a:r>
              <a:rPr sz="1900" b="1" dirty="0">
                <a:latin typeface="Arial"/>
                <a:cs typeface="Arial"/>
              </a:rPr>
              <a:t>software </a:t>
            </a:r>
            <a:r>
              <a:rPr sz="1900" b="1" spc="-5" dirty="0">
                <a:latin typeface="Arial"/>
                <a:cs typeface="Arial"/>
              </a:rPr>
              <a:t>trata de hacer coincidir la </a:t>
            </a:r>
            <a:r>
              <a:rPr sz="1900" b="1" spc="-10" dirty="0">
                <a:latin typeface="Arial"/>
                <a:cs typeface="Arial"/>
              </a:rPr>
              <a:t>curva </a:t>
            </a:r>
            <a:r>
              <a:rPr sz="1900" b="1" spc="-5" dirty="0">
                <a:latin typeface="Arial"/>
                <a:cs typeface="Arial"/>
              </a:rPr>
              <a:t>patrón con la curva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medida variando las </a:t>
            </a:r>
            <a:r>
              <a:rPr sz="1900" b="1" spc="-10" dirty="0">
                <a:latin typeface="Arial"/>
                <a:cs typeface="Arial"/>
              </a:rPr>
              <a:t>valores </a:t>
            </a:r>
            <a:r>
              <a:rPr sz="1900" b="1" spc="-5" dirty="0">
                <a:latin typeface="Arial"/>
                <a:cs typeface="Arial"/>
              </a:rPr>
              <a:t>de X y Y </a:t>
            </a:r>
            <a:r>
              <a:rPr sz="1900" b="1" dirty="0">
                <a:latin typeface="Arial"/>
                <a:cs typeface="Arial"/>
              </a:rPr>
              <a:t>entre </a:t>
            </a:r>
            <a:r>
              <a:rPr sz="1900" b="1" spc="-5" dirty="0">
                <a:latin typeface="Arial"/>
                <a:cs typeface="Arial"/>
              </a:rPr>
              <a:t>los rangos indicados en la sección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6.2.5.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2840948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310798" y="2782950"/>
            <a:ext cx="96075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49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vez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52452" y="2812416"/>
            <a:ext cx="799592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780490" algn="l"/>
              </a:tabLst>
            </a:pPr>
            <a:r>
              <a:rPr sz="1900" b="1" dirty="0">
                <a:latin typeface="Arial"/>
                <a:cs typeface="Arial"/>
              </a:rPr>
              <a:t>ejecutado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proceso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ajuste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spc="-10" dirty="0">
                <a:latin typeface="Arial"/>
                <a:cs typeface="Arial"/>
              </a:rPr>
              <a:t>curva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curva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23497" y="3089784"/>
            <a:ext cx="115252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referencia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81280" y="3089784"/>
            <a:ext cx="99441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spc="-25" dirty="0">
                <a:latin typeface="Arial"/>
                <a:cs typeface="Arial"/>
              </a:rPr>
              <a:t>t</a:t>
            </a:r>
            <a:r>
              <a:rPr sz="1900" b="1" spc="25" dirty="0">
                <a:latin typeface="Arial"/>
                <a:cs typeface="Arial"/>
              </a:rPr>
              <a:t>w</a:t>
            </a:r>
            <a:r>
              <a:rPr sz="1900" b="1" spc="-5" dirty="0">
                <a:latin typeface="Arial"/>
                <a:cs typeface="Arial"/>
              </a:rPr>
              <a:t>are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63197" y="3060317"/>
            <a:ext cx="249999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1547357" algn="l"/>
              </a:tabLst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	arroja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19834" y="3089784"/>
            <a:ext cx="49129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988199" y="3060317"/>
            <a:ext cx="37465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10797" y="3337688"/>
            <a:ext cx="7412990" cy="873956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  <a:p>
            <a:pPr>
              <a:spcBef>
                <a:spcPts val="21"/>
              </a:spcBef>
            </a:pPr>
            <a:endParaRPr>
              <a:latin typeface="Arial"/>
              <a:cs typeface="Arial"/>
            </a:endParaRPr>
          </a:p>
          <a:p>
            <a:pPr marL="12699"/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51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gráfica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resultante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luego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proceso.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3950293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4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0831" y="1327203"/>
            <a:ext cx="8312927" cy="529029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5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165000" y="1124086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539701" y="1118362"/>
            <a:ext cx="85813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evaluarse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tabla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19.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3627" y="5994316"/>
            <a:ext cx="208915" cy="19439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539701" y="5936741"/>
            <a:ext cx="8821420" cy="596314"/>
          </a:xfrm>
          <a:prstGeom prst="rect">
            <a:avLst/>
          </a:prstGeom>
        </p:spPr>
        <p:txBody>
          <a:bodyPr vert="horz" wrap="square" lIns="0" tIns="31747" rIns="0" bIns="0" rtlCol="0">
            <a:spAutoFit/>
          </a:bodyPr>
          <a:lstStyle/>
          <a:p>
            <a:pPr marL="12699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Conocer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crítico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conocer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87878" y="1536027"/>
            <a:ext cx="7192721" cy="440423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6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1731603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310798" y="1673098"/>
            <a:ext cx="2533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80367" y="1702563"/>
            <a:ext cx="63207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396840" algn="l"/>
                <a:tab pos="1478148" algn="l"/>
                <a:tab pos="2386118" algn="l"/>
                <a:tab pos="4245868" algn="l"/>
                <a:tab pos="4670645" algn="l"/>
              </a:tabLst>
            </a:pPr>
            <a:r>
              <a:rPr sz="1900" b="1" spc="-5" dirty="0">
                <a:latin typeface="Arial"/>
                <a:cs typeface="Arial"/>
              </a:rPr>
              <a:t>se	req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ilizar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mpora</a:t>
            </a:r>
            <a:r>
              <a:rPr sz="1900" b="1" spc="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mente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17871" y="1673098"/>
            <a:ext cx="78549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570814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20967" y="1702563"/>
            <a:ext cx="132778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23498" y="1979931"/>
            <a:ext cx="939164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medo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62585" y="1979931"/>
            <a:ext cx="2588260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50669" y="1979931"/>
            <a:ext cx="37699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utilizado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30902" y="1950466"/>
            <a:ext cx="162750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408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evitar</a:t>
            </a:r>
            <a:r>
              <a:rPr sz="1900" b="1" spc="42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23498" y="2257336"/>
            <a:ext cx="301815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disminución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vida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útil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96008" y="2228214"/>
            <a:ext cx="128397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2840948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310796" y="2782950"/>
            <a:ext cx="128968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60298" y="2812416"/>
            <a:ext cx="7106284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implica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tratarse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825130" y="2782950"/>
            <a:ext cx="53467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10797" y="3060317"/>
            <a:ext cx="227837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disminuir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misma.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3672799"/>
            <a:ext cx="208914" cy="19498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2323498" y="3644520"/>
            <a:ext cx="60483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máxima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carga/temperatura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7</a:t>
            </a:fld>
            <a:endParaRPr dirty="0"/>
          </a:p>
        </p:txBody>
      </p:sp>
      <p:sp>
        <p:nvSpPr>
          <p:cNvPr id="24" name="object 24"/>
          <p:cNvSpPr txBox="1"/>
          <p:nvPr/>
        </p:nvSpPr>
        <p:spPr>
          <a:xfrm>
            <a:off x="8425975" y="3615055"/>
            <a:ext cx="293433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cual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 puede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10798" y="3892676"/>
            <a:ext cx="200913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75056" y="3921837"/>
            <a:ext cx="18522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C57.91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443894" y="1147827"/>
            <a:ext cx="3435349" cy="269304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el</a:t>
            </a:r>
            <a:r>
              <a:rPr sz="1900" b="1" spc="-5" dirty="0">
                <a:latin typeface="Arial"/>
                <a:cs typeface="Arial"/>
              </a:rPr>
              <a:t> Aceite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1731603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323496" y="1702563"/>
            <a:ext cx="68326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ASTM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82196" y="1673098"/>
            <a:ext cx="827785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</a:t>
            </a:r>
            <a:r>
              <a:rPr sz="1900" b="1" spc="-5" dirty="0">
                <a:solidFill>
                  <a:srgbClr val="212121"/>
                </a:solidFill>
                <a:latin typeface="Arial"/>
                <a:cs typeface="Arial"/>
              </a:rPr>
              <a:t>American</a:t>
            </a:r>
            <a:r>
              <a:rPr sz="1900" b="1" spc="17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12121"/>
                </a:solidFill>
                <a:latin typeface="Arial"/>
                <a:cs typeface="Arial"/>
              </a:rPr>
              <a:t>Society</a:t>
            </a:r>
            <a:r>
              <a:rPr sz="1900" b="1" spc="149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12121"/>
                </a:solidFill>
                <a:latin typeface="Arial"/>
                <a:cs typeface="Arial"/>
              </a:rPr>
              <a:t>for</a:t>
            </a:r>
            <a:r>
              <a:rPr sz="1900" b="1" spc="17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212121"/>
                </a:solidFill>
                <a:latin typeface="Arial"/>
                <a:cs typeface="Arial"/>
              </a:rPr>
              <a:t>Testing</a:t>
            </a:r>
            <a:r>
              <a:rPr sz="1900" b="1" spc="18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212121"/>
                </a:solidFill>
                <a:latin typeface="Arial"/>
                <a:cs typeface="Arial"/>
              </a:rPr>
              <a:t>and</a:t>
            </a:r>
            <a:r>
              <a:rPr sz="1900" b="1" spc="17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12121"/>
                </a:solidFill>
                <a:latin typeface="Arial"/>
                <a:cs typeface="Arial"/>
              </a:rPr>
              <a:t>Materials</a:t>
            </a:r>
            <a:r>
              <a:rPr sz="1900" dirty="0">
                <a:solidFill>
                  <a:srgbClr val="212121"/>
                </a:solidFill>
                <a:latin typeface="Arial"/>
                <a:cs typeface="Arial"/>
              </a:rPr>
              <a:t>)</a:t>
            </a:r>
            <a:r>
              <a:rPr sz="1900" spc="-13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desarrollado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serie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2840948"/>
            <a:ext cx="208914" cy="194987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2323624" y="3367153"/>
            <a:ext cx="2397760" cy="277495"/>
            <a:chOff x="948055" y="3367151"/>
            <a:chExt cx="2397760" cy="277495"/>
          </a:xfrm>
        </p:grpSpPr>
        <p:sp>
          <p:nvSpPr>
            <p:cNvPr id="12" name="object 12"/>
            <p:cNvSpPr/>
            <p:nvPr/>
          </p:nvSpPr>
          <p:spPr>
            <a:xfrm>
              <a:off x="1176832" y="3367151"/>
              <a:ext cx="2169160" cy="277495"/>
            </a:xfrm>
            <a:custGeom>
              <a:avLst/>
              <a:gdLst/>
              <a:ahLst/>
              <a:cxnLst/>
              <a:rect l="l" t="t" r="r" b="b"/>
              <a:pathLst>
                <a:path w="2169160" h="277495">
                  <a:moveTo>
                    <a:pt x="2168652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2168652" y="277367"/>
                  </a:lnTo>
                  <a:lnTo>
                    <a:pt x="216865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5" y="3395895"/>
              <a:ext cx="208915" cy="19439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310796" y="1950468"/>
            <a:ext cx="9051290" cy="1718417"/>
          </a:xfrm>
          <a:prstGeom prst="rect">
            <a:avLst/>
          </a:prstGeom>
        </p:spPr>
        <p:txBody>
          <a:bodyPr vert="horz" wrap="square" lIns="0" tIns="30478" rIns="0" bIns="0" rtlCol="0">
            <a:spAutoFit/>
          </a:bodyPr>
          <a:lstStyle/>
          <a:p>
            <a:pPr marL="12699" marR="5080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verificar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aislante,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potencia.</a:t>
            </a:r>
            <a:endParaRPr sz="190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700">
              <a:latin typeface="Arial"/>
              <a:cs typeface="Arial"/>
            </a:endParaRPr>
          </a:p>
          <a:p>
            <a:pPr marL="12699">
              <a:tabLst>
                <a:tab pos="1890227" algn="l"/>
              </a:tabLst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continuación	describiremos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mismas.</a:t>
            </a:r>
            <a:endParaRPr sz="1900">
              <a:latin typeface="Arial"/>
              <a:cs typeface="Arial"/>
            </a:endParaRPr>
          </a:p>
          <a:p>
            <a:pPr>
              <a:spcBef>
                <a:spcPts val="21"/>
              </a:spcBef>
            </a:pPr>
            <a:endParaRPr>
              <a:latin typeface="Arial"/>
              <a:cs typeface="Arial"/>
            </a:endParaRPr>
          </a:p>
          <a:p>
            <a:pPr marL="241278"/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Dieléctrica: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Normas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D-877,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D1816,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IEC</a:t>
            </a:r>
            <a:r>
              <a:rPr sz="1900" b="1" spc="19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60156,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CEI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39703" y="3615055"/>
            <a:ext cx="375348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344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IP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295,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otras,</a:t>
            </a:r>
            <a:r>
              <a:rPr sz="1900" b="1" dirty="0">
                <a:latin typeface="Arial"/>
                <a:cs typeface="Arial"/>
              </a:rPr>
              <a:t> son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49017" y="3644520"/>
            <a:ext cx="499935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encargadas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normalizar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552401" y="3921837"/>
            <a:ext cx="3205480" cy="278130"/>
          </a:xfrm>
          <a:custGeom>
            <a:avLst/>
            <a:gdLst/>
            <a:ahLst/>
            <a:cxnLst/>
            <a:rect l="l" t="t" r="r" b="b"/>
            <a:pathLst>
              <a:path w="3205479" h="278129">
                <a:moveTo>
                  <a:pt x="3205226" y="0"/>
                </a:moveTo>
                <a:lnTo>
                  <a:pt x="0" y="0"/>
                </a:lnTo>
                <a:lnTo>
                  <a:pt x="0" y="277672"/>
                </a:lnTo>
                <a:lnTo>
                  <a:pt x="3205226" y="277672"/>
                </a:lnTo>
                <a:lnTo>
                  <a:pt x="320522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074827" y="4478403"/>
            <a:ext cx="5751194" cy="277495"/>
          </a:xfrm>
          <a:custGeom>
            <a:avLst/>
            <a:gdLst/>
            <a:ahLst/>
            <a:cxnLst/>
            <a:rect l="l" t="t" r="r" b="b"/>
            <a:pathLst>
              <a:path w="5751195" h="277495">
                <a:moveTo>
                  <a:pt x="5750941" y="0"/>
                </a:moveTo>
                <a:lnTo>
                  <a:pt x="0" y="0"/>
                </a:lnTo>
                <a:lnTo>
                  <a:pt x="0" y="277368"/>
                </a:lnTo>
                <a:lnTo>
                  <a:pt x="5750941" y="277368"/>
                </a:lnTo>
                <a:lnTo>
                  <a:pt x="575094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532081" y="3892677"/>
            <a:ext cx="8830310" cy="172547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20318" algn="just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rigidez dieléctrica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marL="12699" marR="5080" algn="just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Arial"/>
                <a:cs typeface="Arial"/>
              </a:rPr>
              <a:t>Consiste en medir la capacidad aislante que posee el aceite, es decir, la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capacidad que posee el aceite de soportar una tensión determinada sin </a:t>
            </a:r>
            <a:r>
              <a:rPr sz="1900" b="1" spc="-10" dirty="0">
                <a:latin typeface="Arial"/>
                <a:cs typeface="Arial"/>
              </a:rPr>
              <a:t>que </a:t>
            </a:r>
            <a:r>
              <a:rPr sz="1900" b="1" spc="-5" dirty="0">
                <a:latin typeface="Arial"/>
                <a:cs typeface="Arial"/>
              </a:rPr>
              <a:t> ocurra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descarga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electrodos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suministran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 </a:t>
            </a:r>
            <a:r>
              <a:rPr sz="1900" b="1" spc="-5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8</a:t>
            </a:fld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2901346" y="5865623"/>
            <a:ext cx="70573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capaz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contaminación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sólida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32081" y="5836158"/>
            <a:ext cx="882777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7499953" algn="l"/>
              </a:tabLst>
            </a:pP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spc="-10" dirty="0">
                <a:latin typeface="Arial"/>
                <a:cs typeface="Arial"/>
              </a:rPr>
              <a:t>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32081" y="6113475"/>
            <a:ext cx="133096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tales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63574" y="6142940"/>
            <a:ext cx="442976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98452" algn="l"/>
              </a:tabLst>
            </a:pPr>
            <a:r>
              <a:rPr sz="1900" b="1" dirty="0">
                <a:latin typeface="Arial"/>
                <a:cs typeface="Arial"/>
              </a:rPr>
              <a:t>carbón,	</a:t>
            </a:r>
            <a:r>
              <a:rPr sz="1900" b="1" spc="-5" dirty="0">
                <a:latin typeface="Arial"/>
                <a:cs typeface="Arial"/>
              </a:rPr>
              <a:t>partículas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metálicas</a:t>
            </a:r>
            <a:r>
              <a:rPr sz="1900" b="1" spc="3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94555" y="6113475"/>
            <a:ext cx="15938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52617" y="6142940"/>
            <a:ext cx="259588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contaminación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líquida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44783" y="6420308"/>
            <a:ext cx="29114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532081" y="1118362"/>
            <a:ext cx="172656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igual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27812" y="1147827"/>
            <a:ext cx="702055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32081" y="1395730"/>
            <a:ext cx="27470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muestra 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32081" y="1950466"/>
            <a:ext cx="10655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74016" y="1979931"/>
            <a:ext cx="594804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52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9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97371" y="1950466"/>
            <a:ext cx="16598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44781" y="2257298"/>
            <a:ext cx="264160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40559" y="2228214"/>
            <a:ext cx="18345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32083" y="2782950"/>
            <a:ext cx="58832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más</a:t>
            </a:r>
            <a:r>
              <a:rPr sz="1900" b="1" u="sng" spc="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utilizadas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84394" y="2812416"/>
            <a:ext cx="28638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D1816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(IEC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60156)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44781" y="3089784"/>
            <a:ext cx="169037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877.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7949" y="3643901"/>
            <a:ext cx="5257274" cy="3093594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9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165000" y="1124087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76832" y="1147826"/>
              <a:ext cx="1440180" cy="277495"/>
            </a:xfrm>
            <a:custGeom>
              <a:avLst/>
              <a:gdLst/>
              <a:ahLst/>
              <a:cxnLst/>
              <a:rect l="l" t="t" r="r" b="b"/>
              <a:pathLst>
                <a:path w="1440180" h="277494">
                  <a:moveTo>
                    <a:pt x="1440180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440180" y="277367"/>
                  </a:lnTo>
                  <a:lnTo>
                    <a:pt x="144018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539701" y="1118364"/>
            <a:ext cx="8820150" cy="1160571"/>
          </a:xfrm>
          <a:prstGeom prst="rect">
            <a:avLst/>
          </a:prstGeom>
        </p:spPr>
        <p:txBody>
          <a:bodyPr vert="horz" wrap="square" lIns="0" tIns="31747" rIns="0" bIns="0" rtlCol="0">
            <a:spAutoFit/>
          </a:bodyPr>
          <a:lstStyle/>
          <a:p>
            <a:pPr marL="12699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1816: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aceite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vasija</a:t>
            </a:r>
            <a:r>
              <a:rPr sz="1900" b="1" spc="-5" dirty="0">
                <a:latin typeface="Arial"/>
                <a:cs typeface="Arial"/>
              </a:rPr>
              <a:t> de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aproximadamente 500 mililitros que posea dos electrodos tipo hongo de </a:t>
            </a:r>
            <a:r>
              <a:rPr sz="1900" b="1" spc="-10" dirty="0">
                <a:latin typeface="Arial"/>
                <a:cs typeface="Arial"/>
              </a:rPr>
              <a:t>36 </a:t>
            </a:r>
            <a:r>
              <a:rPr sz="1900" b="1" spc="-5" dirty="0">
                <a:latin typeface="Arial"/>
                <a:cs typeface="Arial"/>
              </a:rPr>
              <a:t> mm de diámetro y separados 1 o 2 milímetros (2,5 mm para </a:t>
            </a:r>
            <a:r>
              <a:rPr sz="1900" b="1" dirty="0">
                <a:latin typeface="Arial"/>
                <a:cs typeface="Arial"/>
              </a:rPr>
              <a:t>IEC </a:t>
            </a:r>
            <a:r>
              <a:rPr sz="1900" b="1" spc="-5" dirty="0">
                <a:latin typeface="Arial"/>
                <a:cs typeface="Arial"/>
              </a:rPr>
              <a:t>60156). </a:t>
            </a:r>
            <a:r>
              <a:rPr sz="1900" b="1" dirty="0">
                <a:latin typeface="Arial"/>
                <a:cs typeface="Arial"/>
              </a:rPr>
              <a:t>El 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 ser agitado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continuamente.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30303" y="2535048"/>
            <a:ext cx="262001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279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incrementa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32083" y="2505582"/>
            <a:ext cx="38017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3121383" algn="l"/>
              </a:tabLst>
            </a:pPr>
            <a:r>
              <a:rPr sz="1900" b="1" spc="-5" dirty="0">
                <a:latin typeface="Arial"/>
                <a:cs typeface="Arial"/>
              </a:rPr>
              <a:t>La	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25215" y="2535048"/>
            <a:ext cx="359156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constante</a:t>
            </a:r>
            <a:r>
              <a:rPr sz="1900" b="1" spc="27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0,5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kV/s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003696" y="2505582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87083" y="2535049"/>
            <a:ext cx="631190" cy="53860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908951" y="2505582"/>
            <a:ext cx="45402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692304" y="2812417"/>
            <a:ext cx="2972435" cy="277495"/>
          </a:xfrm>
          <a:custGeom>
            <a:avLst/>
            <a:gdLst/>
            <a:ahLst/>
            <a:cxnLst/>
            <a:rect l="l" t="t" r="r" b="b"/>
            <a:pathLst>
              <a:path w="2972435" h="277494">
                <a:moveTo>
                  <a:pt x="2972054" y="0"/>
                </a:moveTo>
                <a:lnTo>
                  <a:pt x="0" y="0"/>
                </a:lnTo>
                <a:lnTo>
                  <a:pt x="0" y="277367"/>
                </a:lnTo>
                <a:lnTo>
                  <a:pt x="2972054" y="277367"/>
                </a:lnTo>
                <a:lnTo>
                  <a:pt x="29720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532082" y="2782950"/>
            <a:ext cx="414337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exista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rompimiento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64357" y="2812416"/>
            <a:ext cx="2271396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812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deja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935498" y="2812416"/>
            <a:ext cx="241300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reposar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44783" y="3089784"/>
            <a:ext cx="11677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66471" y="3060317"/>
            <a:ext cx="49275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14096" y="3089784"/>
            <a:ext cx="504380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repite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procedimiento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veces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adicionales.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323625" y="3644521"/>
            <a:ext cx="1398270" cy="277495"/>
            <a:chOff x="948055" y="3644519"/>
            <a:chExt cx="1398270" cy="277495"/>
          </a:xfrm>
        </p:grpSpPr>
        <p:sp>
          <p:nvSpPr>
            <p:cNvPr id="24" name="object 24"/>
            <p:cNvSpPr/>
            <p:nvPr/>
          </p:nvSpPr>
          <p:spPr>
            <a:xfrm>
              <a:off x="1176832" y="3644519"/>
              <a:ext cx="1169035" cy="277495"/>
            </a:xfrm>
            <a:custGeom>
              <a:avLst/>
              <a:gdLst/>
              <a:ahLst/>
              <a:cxnLst/>
              <a:rect l="l" t="t" r="r" b="b"/>
              <a:pathLst>
                <a:path w="1169035" h="277495">
                  <a:moveTo>
                    <a:pt x="1168908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168908" y="277367"/>
                  </a:lnTo>
                  <a:lnTo>
                    <a:pt x="116890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5" y="3672797"/>
              <a:ext cx="208915" cy="194987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2539701" y="3615056"/>
            <a:ext cx="8820150" cy="8713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lnSpc>
                <a:spcPts val="2235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877: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vasija,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alrededor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  <a:p>
            <a:pPr marL="12699" marR="8255">
              <a:lnSpc>
                <a:spcPts val="2180"/>
              </a:lnSpc>
              <a:spcBef>
                <a:spcPts val="110"/>
              </a:spcBef>
              <a:tabLst>
                <a:tab pos="549861" algn="l"/>
                <a:tab pos="1365763" algn="l"/>
                <a:tab pos="1691489" algn="l"/>
                <a:tab pos="2256589" algn="l"/>
                <a:tab pos="3090905" algn="l"/>
                <a:tab pos="3659179" algn="l"/>
                <a:tab pos="5014150" algn="l"/>
                <a:tab pos="5592584" algn="l"/>
                <a:tab pos="6934218" algn="l"/>
                <a:tab pos="7351377" algn="l"/>
                <a:tab pos="7957113" algn="l"/>
                <a:tab pos="8521579" algn="l"/>
              </a:tabLst>
            </a:pPr>
            <a:r>
              <a:rPr sz="1900" b="1" spc="-5" dirty="0">
                <a:latin typeface="Arial"/>
                <a:cs typeface="Arial"/>
              </a:rPr>
              <a:t>150	milili</a:t>
            </a:r>
            <a:r>
              <a:rPr sz="1900" b="1" spc="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sea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electro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cilí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dric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2</a:t>
            </a:r>
            <a:r>
              <a:rPr sz="1900" b="1" spc="5" dirty="0">
                <a:latin typeface="Arial"/>
                <a:cs typeface="Arial"/>
              </a:rPr>
              <a:t>4</a:t>
            </a:r>
            <a:r>
              <a:rPr sz="1900" b="1" spc="-5" dirty="0">
                <a:latin typeface="Arial"/>
                <a:cs typeface="Arial"/>
              </a:rPr>
              <a:t>.5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mm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  diámetro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	separados 2,5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mm.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10</a:t>
            </a:fld>
            <a:endParaRPr dirty="0"/>
          </a:p>
        </p:txBody>
      </p:sp>
      <p:sp>
        <p:nvSpPr>
          <p:cNvPr id="27" name="object 27"/>
          <p:cNvSpPr txBox="1"/>
          <p:nvPr/>
        </p:nvSpPr>
        <p:spPr>
          <a:xfrm>
            <a:off x="2928779" y="4755770"/>
            <a:ext cx="7171691" cy="53860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incremente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constante de 3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kV/s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39703" y="4726305"/>
            <a:ext cx="8820785" cy="57643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lnSpc>
                <a:spcPts val="2230"/>
              </a:lnSpc>
              <a:spcBef>
                <a:spcPts val="95"/>
              </a:spcBef>
              <a:tabLst>
                <a:tab pos="7626306" algn="l"/>
              </a:tabLst>
            </a:pPr>
            <a:r>
              <a:rPr sz="1900" b="1" spc="-5" dirty="0">
                <a:latin typeface="Arial"/>
                <a:cs typeface="Arial"/>
              </a:rPr>
              <a:t>Se	que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exista</a:t>
            </a:r>
            <a:endParaRPr sz="1900">
              <a:latin typeface="Arial"/>
              <a:cs typeface="Arial"/>
            </a:endParaRPr>
          </a:p>
          <a:p>
            <a:pPr marL="12699">
              <a:lnSpc>
                <a:spcPts val="2230"/>
              </a:lnSpc>
            </a:pPr>
            <a:r>
              <a:rPr sz="1900" b="1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928779" y="5033137"/>
            <a:ext cx="296164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rompimiento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890166" y="5033137"/>
            <a:ext cx="296481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637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54727" y="5033137"/>
            <a:ext cx="249364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deja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reposar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52401" y="5310505"/>
            <a:ext cx="146177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68225" y="5281041"/>
            <a:ext cx="49339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17372" y="5310505"/>
            <a:ext cx="65722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repi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28952" y="5281041"/>
            <a:ext cx="195516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339872" y="5310505"/>
            <a:ext cx="87058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4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veces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64431" y="5281041"/>
            <a:ext cx="140779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532081" y="5836158"/>
            <a:ext cx="234188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953035" y="5865623"/>
            <a:ext cx="518223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esperados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212485" y="5836158"/>
            <a:ext cx="11474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532083" y="6113475"/>
            <a:ext cx="7359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ún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323497" y="6142991"/>
            <a:ext cx="233362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C57.106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1991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644421" y="6113475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1623" y="1501134"/>
            <a:ext cx="6815435" cy="469801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11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095025" y="1124086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82197" y="1118364"/>
            <a:ext cx="9277350" cy="2861037"/>
          </a:xfrm>
          <a:prstGeom prst="rect">
            <a:avLst/>
          </a:prstGeom>
        </p:spPr>
        <p:txBody>
          <a:bodyPr vert="horz" wrap="square" lIns="0" tIns="31747" rIns="0" bIns="0" rtlCol="0">
            <a:spAutoFit/>
          </a:bodyPr>
          <a:lstStyle/>
          <a:p>
            <a:pPr marL="241278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revisión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reduce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ruptura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nuevos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 siguiente: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marL="690818" marR="5080" indent="-228580">
              <a:lnSpc>
                <a:spcPts val="2190"/>
              </a:lnSpc>
              <a:buFont typeface="Wingdings"/>
              <a:buChar char=""/>
              <a:tabLst>
                <a:tab pos="691454" algn="l"/>
              </a:tabLst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nuevo,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23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1816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26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kV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877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espacio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 electrodos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1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mm.</a:t>
            </a:r>
            <a:endParaRPr sz="1900">
              <a:latin typeface="Arial"/>
              <a:cs typeface="Arial"/>
            </a:endParaRPr>
          </a:p>
          <a:p>
            <a:pPr>
              <a:spcBef>
                <a:spcPts val="55"/>
              </a:spcBef>
              <a:buFont typeface="Wingdings"/>
              <a:buChar char=""/>
            </a:pPr>
            <a:endParaRPr>
              <a:latin typeface="Arial"/>
              <a:cs typeface="Arial"/>
            </a:endParaRPr>
          </a:p>
          <a:p>
            <a:pPr marL="690818" marR="6984" indent="-228580">
              <a:lnSpc>
                <a:spcPts val="2180"/>
              </a:lnSpc>
              <a:buFont typeface="Wingdings"/>
              <a:buChar char=""/>
              <a:tabLst>
                <a:tab pos="691454" algn="l"/>
                <a:tab pos="1359414" algn="l"/>
                <a:tab pos="2190555" algn="l"/>
                <a:tab pos="3047729" algn="l"/>
                <a:tab pos="3398218" algn="l"/>
                <a:tab pos="4116975" algn="l"/>
                <a:tab pos="5845290" algn="l"/>
                <a:tab pos="6259910" algn="l"/>
                <a:tab pos="6687861" algn="l"/>
                <a:tab pos="7106924" algn="l"/>
                <a:tab pos="7546938" algn="l"/>
                <a:tab pos="8122834" algn="l"/>
                <a:tab pos="8404114" algn="l"/>
                <a:tab pos="8978103" algn="l"/>
              </a:tabLst>
            </a:pPr>
            <a:r>
              <a:rPr sz="1900" b="1" spc="-5" dirty="0">
                <a:latin typeface="Arial"/>
                <a:cs typeface="Arial"/>
              </a:rPr>
              <a:t>Pa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rec</a:t>
            </a:r>
            <a:r>
              <a:rPr sz="1900" b="1" spc="5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men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23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kV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mm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  separación sin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importar 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norma.</a:t>
            </a:r>
            <a:endParaRPr sz="19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700">
              <a:latin typeface="Arial"/>
              <a:cs typeface="Arial"/>
            </a:endParaRPr>
          </a:p>
          <a:p>
            <a:pPr marL="12699"/>
            <a:r>
              <a:rPr sz="1900" b="1" dirty="0">
                <a:latin typeface="Arial"/>
                <a:cs typeface="Arial"/>
              </a:rPr>
              <a:t>La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53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equipo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automático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60PB de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Megger.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17994" y="3921318"/>
            <a:ext cx="5503600" cy="264550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12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165000" y="1124087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97762" y="1147826"/>
              <a:ext cx="5258435" cy="277495"/>
            </a:xfrm>
            <a:custGeom>
              <a:avLst/>
              <a:gdLst/>
              <a:ahLst/>
              <a:cxnLst/>
              <a:rect l="l" t="t" r="r" b="b"/>
              <a:pathLst>
                <a:path w="5258434" h="277494">
                  <a:moveTo>
                    <a:pt x="5258435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5258435" y="277367"/>
                  </a:lnTo>
                  <a:lnTo>
                    <a:pt x="525843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7634" y="1162685"/>
              <a:ext cx="208915" cy="20891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73331" y="1147827"/>
            <a:ext cx="52584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8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Grado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Acidez (ASTM</a:t>
            </a:r>
            <a:r>
              <a:rPr sz="1900" b="1" dirty="0">
                <a:latin typeface="Arial"/>
                <a:cs typeface="Arial"/>
              </a:rPr>
              <a:t> D974, </a:t>
            </a:r>
            <a:r>
              <a:rPr sz="1900" b="1" spc="-5" dirty="0">
                <a:latin typeface="Arial"/>
                <a:cs typeface="Arial"/>
              </a:rPr>
              <a:t>IEC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62021-1):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89231" y="1395730"/>
            <a:ext cx="45529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29235" y="1425196"/>
            <a:ext cx="7819390" cy="53860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ácidos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forman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producto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reacción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01930" y="1702563"/>
            <a:ext cx="34099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presencia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oxígeno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agua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98800" y="1673098"/>
            <a:ext cx="23869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66917" y="1702563"/>
            <a:ext cx="248158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mide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01929" y="1979931"/>
            <a:ext cx="232156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compuestos ácidos.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89230" y="2228215"/>
            <a:ext cx="8370570" cy="878443"/>
          </a:xfrm>
          <a:prstGeom prst="rect">
            <a:avLst/>
          </a:prstGeom>
        </p:spPr>
        <p:txBody>
          <a:bodyPr vert="horz" wrap="square" lIns="0" tIns="31747" rIns="0" bIns="0" rtlCol="0">
            <a:spAutoFit/>
          </a:bodyPr>
          <a:lstStyle/>
          <a:p>
            <a:pPr marL="12699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En el aceite, la concentración de ácido podría estar determinado por la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 de </a:t>
            </a:r>
            <a:r>
              <a:rPr sz="1900" b="1" dirty="0">
                <a:latin typeface="Arial"/>
                <a:cs typeface="Arial"/>
              </a:rPr>
              <a:t>hidróxido </a:t>
            </a:r>
            <a:r>
              <a:rPr sz="1900" b="1" spc="-5" dirty="0">
                <a:latin typeface="Arial"/>
                <a:cs typeface="Arial"/>
              </a:rPr>
              <a:t>de potasio (KOH) necesario para neutralizar la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 de ácido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 gramo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aceite.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73207" y="3395896"/>
            <a:ext cx="208915" cy="19439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3001930" y="3367152"/>
            <a:ext cx="37147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(ASTM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D924)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03600" y="3337687"/>
            <a:ext cx="1060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89231" y="3615055"/>
            <a:ext cx="81724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62991" y="3644520"/>
            <a:ext cx="748538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indicación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energía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pierde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calor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01932" y="3921837"/>
            <a:ext cx="98615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87958" y="3921837"/>
            <a:ext cx="1955800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también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943635" y="3921837"/>
            <a:ext cx="533971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indicativo</a:t>
            </a:r>
            <a:r>
              <a:rPr sz="1900" b="1" spc="27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270138" y="3892677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001932" y="4199510"/>
            <a:ext cx="54336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acidificado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 </a:t>
            </a:r>
            <a:r>
              <a:rPr sz="1900" b="1" dirty="0">
                <a:latin typeface="Arial"/>
                <a:cs typeface="Arial"/>
              </a:rPr>
              <a:t>degradación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celulosa.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4784048"/>
            <a:ext cx="208914" cy="19498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3661824" y="4755769"/>
            <a:ext cx="13398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10798" y="4726304"/>
            <a:ext cx="553910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808991" algn="l"/>
              </a:tabLst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	actúa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58615" y="4755769"/>
            <a:ext cx="338962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pierde</a:t>
            </a:r>
            <a:r>
              <a:rPr sz="1900" b="1" spc="42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muy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poca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310798" y="5003675"/>
            <a:ext cx="9049384" cy="1735087"/>
          </a:xfrm>
          <a:prstGeom prst="rect">
            <a:avLst/>
          </a:prstGeom>
        </p:spPr>
        <p:txBody>
          <a:bodyPr vert="horz" wrap="square" lIns="0" tIns="31747" rIns="0" bIns="0" rtlCol="0">
            <a:spAutoFit/>
          </a:bodyPr>
          <a:lstStyle/>
          <a:p>
            <a:pPr marL="12699" marR="635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capacitancia, formada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envase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tal.</a:t>
            </a:r>
            <a:endParaRPr sz="19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marL="12699" marR="5080" algn="just">
              <a:lnSpc>
                <a:spcPts val="2180"/>
              </a:lnSpc>
            </a:pP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energizando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celda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5" dirty="0">
                <a:latin typeface="Arial"/>
                <a:cs typeface="Arial"/>
              </a:rPr>
              <a:t> 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gap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(capacitancia) conocido, </a:t>
            </a:r>
            <a:r>
              <a:rPr sz="1900" b="1" spc="-10" dirty="0">
                <a:latin typeface="Arial"/>
                <a:cs typeface="Arial"/>
              </a:rPr>
              <a:t>con </a:t>
            </a:r>
            <a:r>
              <a:rPr sz="1900" b="1" spc="-5" dirty="0">
                <a:latin typeface="Arial"/>
                <a:cs typeface="Arial"/>
              </a:rPr>
              <a:t>el equipo para la medición del factor de potencia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4000.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5893393"/>
            <a:ext cx="208914" cy="194987"/>
          </a:xfrm>
          <a:prstGeom prst="rect">
            <a:avLst/>
          </a:prstGeom>
        </p:spPr>
      </p:pic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13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095025" y="1124087"/>
            <a:ext cx="9184640" cy="301625"/>
            <a:chOff x="719455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624193" y="1147826"/>
              <a:ext cx="1733550" cy="277495"/>
            </a:xfrm>
            <a:custGeom>
              <a:avLst/>
              <a:gdLst/>
              <a:ahLst/>
              <a:cxnLst/>
              <a:rect l="l" t="t" r="r" b="b"/>
              <a:pathLst>
                <a:path w="1733550" h="277494">
                  <a:moveTo>
                    <a:pt x="1733042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733042" y="277367"/>
                  </a:lnTo>
                  <a:lnTo>
                    <a:pt x="173304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27612" y="1147827"/>
            <a:ext cx="147573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nuevo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0798" y="1118362"/>
            <a:ext cx="904938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1974039" algn="l"/>
              </a:tabLst>
            </a:pPr>
            <a:r>
              <a:rPr sz="1900" b="1" spc="-5" dirty="0">
                <a:latin typeface="Arial"/>
                <a:cs typeface="Arial"/>
              </a:rPr>
              <a:t>Un	posee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0,05%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menor,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referido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10796" y="1395730"/>
            <a:ext cx="233045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centígrados,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2009056"/>
            <a:ext cx="208914" cy="19439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310798" y="1950466"/>
            <a:ext cx="12122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74956" y="1979931"/>
            <a:ext cx="37191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hasta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0,5%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81451" y="1950466"/>
            <a:ext cx="40798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referidos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centígrados,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23497" y="2257298"/>
            <a:ext cx="174370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aceptables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54507" y="2228214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2840948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310797" y="2782950"/>
            <a:ext cx="152527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93472" y="2812416"/>
            <a:ext cx="117792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0,5%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1%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35301" y="2812416"/>
            <a:ext cx="157035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iderad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14068" y="2782950"/>
            <a:ext cx="3514091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857881" algn="l"/>
              </a:tabLst>
            </a:pP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82514" y="2812417"/>
            <a:ext cx="1544320" cy="53860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ec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3395896"/>
            <a:ext cx="208914" cy="19439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2310799" y="3337687"/>
            <a:ext cx="15938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58497" y="3367152"/>
            <a:ext cx="181102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mayores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1%,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58367" y="3337687"/>
            <a:ext cx="46316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referidos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centígrados,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182386" y="3367152"/>
            <a:ext cx="2178686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considerados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23497" y="3644520"/>
            <a:ext cx="15430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21" dirty="0">
                <a:latin typeface="Arial"/>
                <a:cs typeface="Arial"/>
              </a:rPr>
              <a:t>n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igaci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853341" y="3615055"/>
            <a:ext cx="8566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79298" y="3644520"/>
            <a:ext cx="543115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reacondicionado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358789" y="3615055"/>
            <a:ext cx="10026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(ASTM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10797" y="3892676"/>
            <a:ext cx="204978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D1500,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ISO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2049):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9795415" y="4478403"/>
            <a:ext cx="1485900" cy="277495"/>
          </a:xfrm>
          <a:custGeom>
            <a:avLst/>
            <a:gdLst/>
            <a:ahLst/>
            <a:cxnLst/>
            <a:rect l="l" t="t" r="r" b="b"/>
            <a:pathLst>
              <a:path w="1485900" h="277495">
                <a:moveTo>
                  <a:pt x="1485900" y="0"/>
                </a:moveTo>
                <a:lnTo>
                  <a:pt x="0" y="0"/>
                </a:lnTo>
                <a:lnTo>
                  <a:pt x="0" y="277368"/>
                </a:lnTo>
                <a:lnTo>
                  <a:pt x="1485900" y="277368"/>
                </a:lnTo>
                <a:lnTo>
                  <a:pt x="14859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4506554"/>
            <a:ext cx="208914" cy="194987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2601171" y="4478402"/>
            <a:ext cx="248475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lor</a:t>
            </a:r>
            <a:r>
              <a:rPr sz="1900" b="1" spc="-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cei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15" dirty="0">
                <a:latin typeface="Arial"/>
                <a:cs typeface="Arial"/>
              </a:rPr>
              <a:t>e</a:t>
            </a:r>
            <a:r>
              <a:rPr sz="1900" b="1" spc="-55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310798" y="4448937"/>
            <a:ext cx="310705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824230" algn="l"/>
              </a:tabLst>
            </a:pPr>
            <a:r>
              <a:rPr sz="1900" b="1" spc="-5" dirty="0">
                <a:latin typeface="Arial"/>
                <a:cs typeface="Arial"/>
              </a:rPr>
              <a:t>El	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55954" y="4478402"/>
            <a:ext cx="143573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iderado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929153" y="4448936"/>
            <a:ext cx="101282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81476" y="4478402"/>
            <a:ext cx="6965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índice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715534" y="4448936"/>
            <a:ext cx="26454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refi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912016" y="5033138"/>
            <a:ext cx="1464946" cy="277495"/>
          </a:xfrm>
          <a:custGeom>
            <a:avLst/>
            <a:gdLst/>
            <a:ahLst/>
            <a:cxnLst/>
            <a:rect l="l" t="t" r="r" b="b"/>
            <a:pathLst>
              <a:path w="1464945" h="277495">
                <a:moveTo>
                  <a:pt x="1464564" y="0"/>
                </a:moveTo>
                <a:lnTo>
                  <a:pt x="0" y="0"/>
                </a:lnTo>
                <a:lnTo>
                  <a:pt x="0" y="277368"/>
                </a:lnTo>
                <a:lnTo>
                  <a:pt x="1464564" y="277368"/>
                </a:lnTo>
                <a:lnTo>
                  <a:pt x="146456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184035" y="5033138"/>
            <a:ext cx="1045844" cy="277495"/>
          </a:xfrm>
          <a:custGeom>
            <a:avLst/>
            <a:gdLst/>
            <a:ahLst/>
            <a:cxnLst/>
            <a:rect l="l" t="t" r="r" b="b"/>
            <a:pathLst>
              <a:path w="1045845" h="277495">
                <a:moveTo>
                  <a:pt x="1045464" y="0"/>
                </a:moveTo>
                <a:lnTo>
                  <a:pt x="0" y="0"/>
                </a:lnTo>
                <a:lnTo>
                  <a:pt x="0" y="277368"/>
                </a:lnTo>
                <a:lnTo>
                  <a:pt x="1045464" y="277368"/>
                </a:lnTo>
                <a:lnTo>
                  <a:pt x="104546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object 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5061543"/>
            <a:ext cx="208914" cy="194987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2310796" y="5003673"/>
            <a:ext cx="433070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usado,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oscuridad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696488" y="5033137"/>
            <a:ext cx="108712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197883" y="5033137"/>
            <a:ext cx="170433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aminación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837711" y="5003673"/>
            <a:ext cx="34715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130871" algn="l"/>
              </a:tabLst>
            </a:pPr>
            <a:r>
              <a:rPr sz="1900" b="1" spc="-5" dirty="0">
                <a:latin typeface="Arial"/>
                <a:cs typeface="Arial"/>
              </a:rPr>
              <a:t>de	o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deterioro.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9" name="object 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5615899"/>
            <a:ext cx="208914" cy="194987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2642318" y="5587950"/>
            <a:ext cx="294322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grado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color</a:t>
            </a:r>
            <a:r>
              <a:rPr sz="1900" b="1" spc="19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14</a:t>
            </a:fld>
            <a:endParaRPr dirty="0"/>
          </a:p>
        </p:txBody>
      </p:sp>
      <p:sp>
        <p:nvSpPr>
          <p:cNvPr id="51" name="object 51"/>
          <p:cNvSpPr txBox="1"/>
          <p:nvPr/>
        </p:nvSpPr>
        <p:spPr>
          <a:xfrm>
            <a:off x="2310796" y="5558790"/>
            <a:ext cx="45961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3365201" algn="l"/>
              </a:tabLst>
            </a:pPr>
            <a:r>
              <a:rPr sz="1900" b="1" spc="-5" dirty="0">
                <a:latin typeface="Arial"/>
                <a:cs typeface="Arial"/>
              </a:rPr>
              <a:t>El	se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obtiene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986047" y="5587950"/>
            <a:ext cx="43624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comparación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contra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323497" y="5865623"/>
            <a:ext cx="349821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colores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diseñada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norma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809012" y="5836158"/>
            <a:ext cx="27616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 A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medida</a:t>
            </a:r>
            <a:r>
              <a:rPr sz="1900" b="1" spc="-5" dirty="0">
                <a:latin typeface="Arial"/>
                <a:cs typeface="Arial"/>
              </a:rPr>
              <a:t> que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626126" y="5865624"/>
            <a:ext cx="1018541" cy="53860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25" dirty="0">
                <a:latin typeface="Arial"/>
                <a:cs typeface="Arial"/>
              </a:rPr>
              <a:t>n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ejece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698896" y="5836158"/>
            <a:ext cx="110934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vuelve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865263" y="5865623"/>
            <a:ext cx="483234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más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323497" y="6142940"/>
            <a:ext cx="80518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115724" y="6113475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160240" y="1123875"/>
            <a:ext cx="9124315" cy="301625"/>
            <a:chOff x="784669" y="1123874"/>
            <a:chExt cx="9124315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7927" y="1147826"/>
              <a:ext cx="4749800" cy="277495"/>
            </a:xfrm>
            <a:custGeom>
              <a:avLst/>
              <a:gdLst/>
              <a:ahLst/>
              <a:cxnLst/>
              <a:rect l="l" t="t" r="r" b="b"/>
              <a:pathLst>
                <a:path w="4749800" h="277494">
                  <a:moveTo>
                    <a:pt x="4749673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4749673" y="277367"/>
                  </a:lnTo>
                  <a:lnTo>
                    <a:pt x="474967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62685"/>
              <a:ext cx="208915" cy="20891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23497" y="1147827"/>
            <a:ext cx="4749800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8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(ANSI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C57.91,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ANSI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C57.106):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1454108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646838" y="1425195"/>
            <a:ext cx="270764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10798" y="1395730"/>
            <a:ext cx="48672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3132177" algn="l"/>
              </a:tabLst>
            </a:pPr>
            <a:r>
              <a:rPr sz="1900" b="1" spc="-5" dirty="0">
                <a:latin typeface="Arial"/>
                <a:cs typeface="Arial"/>
              </a:rPr>
              <a:t>El	en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63671" y="1425195"/>
            <a:ext cx="18395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muy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importante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86450" y="1395730"/>
            <a:ext cx="53467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04559" y="1425195"/>
            <a:ext cx="154432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determinar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23497" y="1702563"/>
            <a:ext cx="11423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18061" y="1673098"/>
            <a:ext cx="176720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41653" y="1702563"/>
            <a:ext cx="84581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le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41830" y="1673098"/>
            <a:ext cx="127063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utilización.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2285959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310796" y="2228214"/>
            <a:ext cx="30670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87988" y="2257375"/>
            <a:ext cx="264604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presencia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03628" y="2228214"/>
            <a:ext cx="59550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(hasta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pequeñas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25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millón,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25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10797" y="2505582"/>
            <a:ext cx="24377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ppm)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usualmente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44830" y="2535047"/>
            <a:ext cx="6048375" cy="25648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70"/>
              </a:lnSpc>
            </a:pPr>
            <a:r>
              <a:rPr sz="1900" b="1" i="1" dirty="0">
                <a:latin typeface="Arial"/>
                <a:cs typeface="Arial"/>
              </a:rPr>
              <a:t>refleja</a:t>
            </a:r>
            <a:r>
              <a:rPr sz="1900" b="1" i="1" spc="319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en</a:t>
            </a:r>
            <a:r>
              <a:rPr sz="1900" b="1" i="1" spc="3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una</a:t>
            </a:r>
            <a:r>
              <a:rPr sz="1900" b="1" i="1" spc="319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disminución</a:t>
            </a:r>
            <a:r>
              <a:rPr sz="1900" b="1" i="1" spc="3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</a:t>
            </a:r>
            <a:r>
              <a:rPr sz="1900" b="1" i="1" spc="3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la</a:t>
            </a:r>
            <a:r>
              <a:rPr sz="1900" b="1" i="1" spc="3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rigidez</a:t>
            </a:r>
            <a:r>
              <a:rPr sz="1900" b="1" i="1" spc="36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986675" y="2505582"/>
            <a:ext cx="37465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844830" y="2784983"/>
            <a:ext cx="6155055" cy="26034"/>
          </a:xfrm>
          <a:custGeom>
            <a:avLst/>
            <a:gdLst/>
            <a:ahLst/>
            <a:cxnLst/>
            <a:rect l="l" t="t" r="r" b="b"/>
            <a:pathLst>
              <a:path w="6155055" h="26035">
                <a:moveTo>
                  <a:pt x="6154546" y="0"/>
                </a:moveTo>
                <a:lnTo>
                  <a:pt x="0" y="0"/>
                </a:lnTo>
                <a:lnTo>
                  <a:pt x="0" y="25908"/>
                </a:lnTo>
                <a:lnTo>
                  <a:pt x="6154546" y="25908"/>
                </a:lnTo>
                <a:lnTo>
                  <a:pt x="61545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310796" y="2782950"/>
            <a:ext cx="77597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94898" y="3367153"/>
            <a:ext cx="228599" cy="277367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2310798" y="3337687"/>
            <a:ext cx="16287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006248" y="3367152"/>
            <a:ext cx="393572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aumenta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29153" y="3337687"/>
            <a:ext cx="3714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67046" y="3367152"/>
            <a:ext cx="199390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425842" y="3337687"/>
            <a:ext cx="93662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elta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803555" y="3644521"/>
            <a:ext cx="992505" cy="277495"/>
          </a:xfrm>
          <a:custGeom>
            <a:avLst/>
            <a:gdLst/>
            <a:ahLst/>
            <a:cxnLst/>
            <a:rect l="l" t="t" r="r" b="b"/>
            <a:pathLst>
              <a:path w="992504" h="277495">
                <a:moveTo>
                  <a:pt x="992428" y="0"/>
                </a:moveTo>
                <a:lnTo>
                  <a:pt x="0" y="0"/>
                </a:lnTo>
                <a:lnTo>
                  <a:pt x="0" y="277367"/>
                </a:lnTo>
                <a:lnTo>
                  <a:pt x="992428" y="277367"/>
                </a:lnTo>
                <a:lnTo>
                  <a:pt x="99242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310798" y="3615055"/>
            <a:ext cx="280733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aumenta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78584" y="3644520"/>
            <a:ext cx="231394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Grandes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492271" y="3644520"/>
            <a:ext cx="243014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018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921909" y="3644520"/>
            <a:ext cx="143954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retenidas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323497" y="3921886"/>
            <a:ext cx="3340101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21617" algn="l"/>
                <a:tab pos="1389257" algn="l"/>
                <a:tab pos="2920106" algn="l"/>
              </a:tabLst>
            </a:pPr>
            <a:r>
              <a:rPr sz="1900" b="1" spc="-5" dirty="0">
                <a:latin typeface="Arial"/>
                <a:cs typeface="Arial"/>
              </a:rPr>
              <a:t>aceite	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emperat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650515" y="3892676"/>
            <a:ext cx="106680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17784" algn="l"/>
                <a:tab pos="570814" algn="l"/>
              </a:tabLst>
            </a:pPr>
            <a:r>
              <a:rPr sz="1900" b="1" spc="-5" dirty="0">
                <a:latin typeface="Arial"/>
                <a:cs typeface="Arial"/>
              </a:rPr>
              <a:t>,	lo	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842793" y="3921886"/>
            <a:ext cx="450595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36220" algn="l"/>
                <a:tab pos="2608983" algn="l"/>
                <a:tab pos="2948678" algn="l"/>
              </a:tabLst>
            </a:pPr>
            <a:r>
              <a:rPr sz="1900" b="1" spc="-5" dirty="0">
                <a:latin typeface="Arial"/>
                <a:cs typeface="Arial"/>
              </a:rPr>
              <a:t>afec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drás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icamente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característ</a:t>
            </a:r>
            <a:r>
              <a:rPr sz="1900" b="1" spc="1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323496" y="4199510"/>
            <a:ext cx="2450466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4784048"/>
            <a:ext cx="208914" cy="194987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5090192" y="4755769"/>
            <a:ext cx="52736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permitidos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IEEE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C57.106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15</a:t>
            </a:fld>
            <a:endParaRPr dirty="0"/>
          </a:p>
        </p:txBody>
      </p:sp>
      <p:sp>
        <p:nvSpPr>
          <p:cNvPr id="46" name="object 46"/>
          <p:cNvSpPr txBox="1"/>
          <p:nvPr/>
        </p:nvSpPr>
        <p:spPr>
          <a:xfrm>
            <a:off x="2310797" y="4726304"/>
            <a:ext cx="904874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8051718" algn="l"/>
              </a:tabLst>
            </a:pP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21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	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323497" y="5033137"/>
            <a:ext cx="902525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válidos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porcentaje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respecto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celulosa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310796" y="5281041"/>
            <a:ext cx="229235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1140359" algn="l"/>
              </a:tabLst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	siguiente: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672492" y="5865623"/>
            <a:ext cx="2950845" cy="269304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580" indent="-228580">
              <a:lnSpc>
                <a:spcPts val="2145"/>
              </a:lnSpc>
              <a:buFont typeface="Wingdings"/>
              <a:buChar char=""/>
              <a:tabLst>
                <a:tab pos="228580" algn="l"/>
              </a:tabLst>
            </a:pP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69 kV,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3%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max.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672492" y="6148985"/>
            <a:ext cx="3275329" cy="269304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580" indent="-228580">
              <a:lnSpc>
                <a:spcPts val="2095"/>
              </a:lnSpc>
              <a:buFont typeface="Wingdings"/>
              <a:buChar char=""/>
              <a:tabLst>
                <a:tab pos="228580" algn="l"/>
              </a:tabLst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69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230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kV, </a:t>
            </a:r>
            <a:r>
              <a:rPr sz="1900" b="1" spc="5" dirty="0">
                <a:latin typeface="Arial"/>
                <a:cs typeface="Arial"/>
              </a:rPr>
              <a:t>2%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max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672492" y="6426353"/>
            <a:ext cx="3275329" cy="269304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580" indent="-228580">
              <a:lnSpc>
                <a:spcPts val="2095"/>
              </a:lnSpc>
              <a:buFont typeface="Wingdings"/>
              <a:buChar char=""/>
              <a:tabLst>
                <a:tab pos="228580" algn="l"/>
              </a:tabLst>
            </a:pP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230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kV, </a:t>
            </a:r>
            <a:r>
              <a:rPr sz="1900" b="1" dirty="0">
                <a:latin typeface="Arial"/>
                <a:cs typeface="Arial"/>
              </a:rPr>
              <a:t>1,5%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max.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4224" y="1424941"/>
            <a:ext cx="7765364" cy="461308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16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165000" y="1124087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7927" y="1147826"/>
              <a:ext cx="3597275" cy="277495"/>
            </a:xfrm>
            <a:custGeom>
              <a:avLst/>
              <a:gdLst/>
              <a:ahLst/>
              <a:cxnLst/>
              <a:rect l="l" t="t" r="r" b="b"/>
              <a:pathLst>
                <a:path w="3597275" h="277494">
                  <a:moveTo>
                    <a:pt x="3597275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3597275" y="277367"/>
                  </a:lnTo>
                  <a:lnTo>
                    <a:pt x="35972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62685"/>
              <a:ext cx="208915" cy="20891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23498" y="1147827"/>
            <a:ext cx="359727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8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Gases </a:t>
            </a:r>
            <a:r>
              <a:rPr sz="1900" b="1" dirty="0">
                <a:latin typeface="Arial"/>
                <a:cs typeface="Arial"/>
              </a:rPr>
              <a:t>Disueltos</a:t>
            </a:r>
            <a:r>
              <a:rPr sz="1900" b="1" spc="-5" dirty="0">
                <a:latin typeface="Arial"/>
                <a:cs typeface="Arial"/>
              </a:rPr>
              <a:t> 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Aceite: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1731603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870867" y="1702563"/>
            <a:ext cx="261112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primeros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mecanismos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10798" y="1673098"/>
            <a:ext cx="540702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3287737" algn="l"/>
              </a:tabLst>
            </a:pPr>
            <a:r>
              <a:rPr sz="1900" b="1" spc="-5" dirty="0">
                <a:latin typeface="Arial"/>
                <a:cs typeface="Arial"/>
              </a:rPr>
              <a:t>Los	que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inciden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24502" y="1702563"/>
            <a:ext cx="2713356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pérdida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42252" y="1673098"/>
            <a:ext cx="71818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10798" y="1950466"/>
            <a:ext cx="13125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78587" y="1979931"/>
            <a:ext cx="25488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 contaminación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14396" y="1950467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2563454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310796" y="2505582"/>
            <a:ext cx="346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09324" y="2535048"/>
            <a:ext cx="53574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inaceptable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15078" y="2505582"/>
            <a:ext cx="324358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pudiera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rápidamente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23496" y="2812416"/>
            <a:ext cx="336296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73376" y="2782950"/>
            <a:ext cx="13296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pero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99080" y="2812416"/>
            <a:ext cx="379348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difícilmente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indicará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989723" y="2782950"/>
            <a:ext cx="37338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10798" y="3060317"/>
            <a:ext cx="113728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deterioro.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3672799"/>
            <a:ext cx="208914" cy="19498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2654460" y="3644520"/>
            <a:ext cx="179260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estándar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10798" y="3615055"/>
            <a:ext cx="499173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238811" algn="l"/>
              </a:tabLst>
            </a:pPr>
            <a:r>
              <a:rPr sz="1900" b="1" spc="-5" dirty="0">
                <a:latin typeface="Arial"/>
                <a:cs typeface="Arial"/>
              </a:rPr>
              <a:t>El	para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líquidos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396260" y="3644520"/>
            <a:ext cx="227583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provee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información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762902" y="3615055"/>
            <a:ext cx="15989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referente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23498" y="3921837"/>
            <a:ext cx="534860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calidad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momento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737129" y="3892676"/>
            <a:ext cx="54800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51807" y="3921837"/>
            <a:ext cx="256984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986675" y="3892676"/>
            <a:ext cx="37465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10798" y="4170045"/>
            <a:ext cx="714755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deterioro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deberá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futura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investigación.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4784048"/>
            <a:ext cx="208914" cy="194987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3862993" y="4755769"/>
            <a:ext cx="343153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detección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gases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disueltos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17</a:t>
            </a:fld>
            <a:endParaRPr dirty="0"/>
          </a:p>
        </p:txBody>
      </p:sp>
      <p:sp>
        <p:nvSpPr>
          <p:cNvPr id="39" name="object 39"/>
          <p:cNvSpPr txBox="1"/>
          <p:nvPr/>
        </p:nvSpPr>
        <p:spPr>
          <a:xfrm>
            <a:off x="2310797" y="4726304"/>
            <a:ext cx="68694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5075740" algn="l"/>
              </a:tabLst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	en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19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260110" y="4755769"/>
            <a:ext cx="17970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frec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137552" y="4726304"/>
            <a:ext cx="22351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21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323496" y="5033137"/>
            <a:ext cx="30441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primera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421917" y="5003673"/>
            <a:ext cx="25584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095025" y="1124086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271425" y="1147827"/>
            <a:ext cx="422211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herramienta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efectiva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diagnóstico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0797" y="1118362"/>
            <a:ext cx="6727191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6284037" algn="l"/>
              </a:tabLst>
            </a:pPr>
            <a:r>
              <a:rPr sz="1900" b="1" spc="-5" dirty="0">
                <a:latin typeface="Arial"/>
                <a:cs typeface="Arial"/>
              </a:rPr>
              <a:t>Represen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27522" y="1147827"/>
            <a:ext cx="222123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23497" y="1425195"/>
            <a:ext cx="66795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2009056"/>
            <a:ext cx="208914" cy="19439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388771" y="1979931"/>
            <a:ext cx="3606801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deterioro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10798" y="1950466"/>
            <a:ext cx="602805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5683380" algn="l"/>
              </a:tabLst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	,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89906" y="1979931"/>
            <a:ext cx="2893061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aparición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lodo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ácido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270138" y="1950467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42317" y="2257375"/>
            <a:ext cx="162306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10796" y="2228214"/>
            <a:ext cx="435102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071186" algn="l"/>
              </a:tabLst>
            </a:pPr>
            <a:r>
              <a:rPr sz="1900" b="1" spc="-5" dirty="0">
                <a:latin typeface="Arial"/>
                <a:cs typeface="Arial"/>
              </a:rPr>
              <a:t>el	o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generación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66592" y="2257375"/>
            <a:ext cx="188848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arcos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72431" y="2257375"/>
            <a:ext cx="9518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originan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28436" y="2228214"/>
            <a:ext cx="153225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serie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23498" y="2535049"/>
            <a:ext cx="685165" cy="53860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62385" y="2505582"/>
            <a:ext cx="211772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tomar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33449" y="2535048"/>
            <a:ext cx="183832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direcciones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58947" y="2505582"/>
            <a:ext cx="1060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32083" y="3060317"/>
            <a:ext cx="2087245" cy="596314"/>
          </a:xfrm>
          <a:prstGeom prst="rect">
            <a:avLst/>
          </a:prstGeom>
        </p:spPr>
        <p:txBody>
          <a:bodyPr vert="horz" wrap="square" lIns="0" tIns="31747" rIns="0" bIns="0" rtlCol="0">
            <a:spAutoFit/>
          </a:bodyPr>
          <a:lstStyle/>
          <a:p>
            <a:pPr marL="240644" marR="5080" indent="-228580">
              <a:lnSpc>
                <a:spcPts val="2180"/>
              </a:lnSpc>
              <a:spcBef>
                <a:spcPts val="250"/>
              </a:spcBef>
              <a:buFont typeface="Wingdings"/>
              <a:buChar char=""/>
              <a:tabLst>
                <a:tab pos="241278" algn="l"/>
              </a:tabLst>
            </a:pPr>
            <a:r>
              <a:rPr sz="1900" b="1" spc="-5" dirty="0">
                <a:latin typeface="Arial"/>
                <a:cs typeface="Arial"/>
              </a:rPr>
              <a:t>Algunos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migran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72236" y="3089784"/>
            <a:ext cx="54095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espacio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aire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existente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33235" y="3060317"/>
            <a:ext cx="12280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980341" y="3644521"/>
            <a:ext cx="923925" cy="277495"/>
          </a:xfrm>
          <a:custGeom>
            <a:avLst/>
            <a:gdLst/>
            <a:ahLst/>
            <a:cxnLst/>
            <a:rect l="l" t="t" r="r" b="b"/>
            <a:pathLst>
              <a:path w="923925" h="277495">
                <a:moveTo>
                  <a:pt x="923848" y="0"/>
                </a:moveTo>
                <a:lnTo>
                  <a:pt x="0" y="0"/>
                </a:lnTo>
                <a:lnTo>
                  <a:pt x="0" y="277367"/>
                </a:lnTo>
                <a:lnTo>
                  <a:pt x="923848" y="277367"/>
                </a:lnTo>
                <a:lnTo>
                  <a:pt x="92384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75179" y="3644521"/>
            <a:ext cx="3449320" cy="277495"/>
          </a:xfrm>
          <a:custGeom>
            <a:avLst/>
            <a:gdLst/>
            <a:ahLst/>
            <a:cxnLst/>
            <a:rect l="l" t="t" r="r" b="b"/>
            <a:pathLst>
              <a:path w="3449320" h="277495">
                <a:moveTo>
                  <a:pt x="3449066" y="0"/>
                </a:moveTo>
                <a:lnTo>
                  <a:pt x="0" y="0"/>
                </a:lnTo>
                <a:lnTo>
                  <a:pt x="0" y="277367"/>
                </a:lnTo>
                <a:lnTo>
                  <a:pt x="3449066" y="277367"/>
                </a:lnTo>
                <a:lnTo>
                  <a:pt x="344906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532083" y="3615055"/>
            <a:ext cx="637222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240644" indent="-228580">
              <a:spcBef>
                <a:spcPts val="95"/>
              </a:spcBef>
              <a:buFont typeface="Wingdings"/>
              <a:buChar char=""/>
              <a:tabLst>
                <a:tab pos="241278" algn="l"/>
              </a:tabLst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otros, la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mayoría,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disuelven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aceite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4227788"/>
            <a:ext cx="208914" cy="194987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2770283" y="4199510"/>
            <a:ext cx="27679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4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cromatográfico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10796" y="4170045"/>
            <a:ext cx="452120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3351868" algn="l"/>
              </a:tabLst>
            </a:pPr>
            <a:r>
              <a:rPr sz="1900" b="1" spc="-5" dirty="0">
                <a:latin typeface="Arial"/>
                <a:cs typeface="Arial"/>
              </a:rPr>
              <a:t>Un	del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944901" y="4199510"/>
            <a:ext cx="178688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pudiera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843551" y="4170045"/>
            <a:ext cx="861693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816750" y="4199510"/>
            <a:ext cx="114046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068972" y="4170045"/>
            <a:ext cx="29210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10796" y="4448936"/>
            <a:ext cx="14465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12699" y="4478402"/>
            <a:ext cx="79248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592480" y="4448936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5061543"/>
            <a:ext cx="208914" cy="194987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2724563" y="5033137"/>
            <a:ext cx="22821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brecal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310796" y="5003673"/>
            <a:ext cx="339090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869945" algn="l"/>
                <a:tab pos="3176623" algn="l"/>
              </a:tabLst>
            </a:pPr>
            <a:r>
              <a:rPr sz="1900" b="1" spc="-5" dirty="0">
                <a:latin typeface="Arial"/>
                <a:cs typeface="Arial"/>
              </a:rPr>
              <a:t>El	y	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862861" y="5033137"/>
            <a:ext cx="269811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165756" algn="l"/>
                <a:tab pos="1621011" algn="l"/>
              </a:tabLst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ad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med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547894" y="5003673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801388" y="5033137"/>
            <a:ext cx="254698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44482" algn="l"/>
                <a:tab pos="2114362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diera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originar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323497" y="5310505"/>
            <a:ext cx="367537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descomposición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1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celulosa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985797" y="5281041"/>
            <a:ext cx="13112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391687" y="5310505"/>
            <a:ext cx="395668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</a:t>
            </a:r>
            <a:r>
              <a:rPr sz="1900" b="1" spc="31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recubrir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323497" y="5587911"/>
            <a:ext cx="11804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1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557683" y="5558790"/>
            <a:ext cx="376555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53" name="object 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6170888"/>
            <a:ext cx="208914" cy="194987"/>
          </a:xfrm>
          <a:prstGeom prst="rect">
            <a:avLst/>
          </a:prstGeom>
        </p:spPr>
      </p:pic>
      <p:sp>
        <p:nvSpPr>
          <p:cNvPr id="54" name="object 54"/>
          <p:cNvSpPr txBox="1"/>
          <p:nvPr/>
        </p:nvSpPr>
        <p:spPr>
          <a:xfrm>
            <a:off x="2310796" y="6113475"/>
            <a:ext cx="1993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18</a:t>
            </a:fld>
            <a:endParaRPr dirty="0"/>
          </a:p>
        </p:txBody>
      </p:sp>
      <p:sp>
        <p:nvSpPr>
          <p:cNvPr id="55" name="object 55"/>
          <p:cNvSpPr txBox="1"/>
          <p:nvPr/>
        </p:nvSpPr>
        <p:spPr>
          <a:xfrm>
            <a:off x="2588976" y="6142940"/>
            <a:ext cx="446913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temperaturas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superiores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140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136670" y="6113475"/>
            <a:ext cx="17513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centígrados,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967501" y="6142940"/>
            <a:ext cx="23812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celulosa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comienza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323498" y="6420308"/>
            <a:ext cx="185038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mpo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161188" y="6390843"/>
            <a:ext cx="188912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produciéndose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106700" y="6420308"/>
            <a:ext cx="36480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dióxido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carbono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monóxido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808623" y="6390843"/>
            <a:ext cx="13931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carbono.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094896" y="1124087"/>
            <a:ext cx="9184640" cy="301625"/>
            <a:chOff x="719327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27" y="1147826"/>
              <a:ext cx="228600" cy="27736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839591" y="1147826"/>
              <a:ext cx="4592955" cy="277495"/>
            </a:xfrm>
            <a:custGeom>
              <a:avLst/>
              <a:gdLst/>
              <a:ahLst/>
              <a:cxnLst/>
              <a:rect l="l" t="t" r="r" b="b"/>
              <a:pathLst>
                <a:path w="4592955" h="277494">
                  <a:moveTo>
                    <a:pt x="4592447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4592447" y="277367"/>
                  </a:lnTo>
                  <a:lnTo>
                    <a:pt x="459244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616409" y="1147827"/>
            <a:ext cx="15836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efecto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0797" y="1118362"/>
            <a:ext cx="904874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1953722" algn="l"/>
              </a:tabLst>
            </a:pPr>
            <a:r>
              <a:rPr sz="1900" b="1" spc="-5" dirty="0">
                <a:latin typeface="Arial"/>
                <a:cs typeface="Arial"/>
              </a:rPr>
              <a:t>El	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presente 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tensiones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 </a:t>
            </a:r>
            <a:r>
              <a:rPr sz="1900" b="1" dirty="0">
                <a:latin typeface="Arial"/>
                <a:cs typeface="Arial"/>
              </a:rPr>
              <a:t>kV,</a:t>
            </a:r>
            <a:r>
              <a:rPr sz="1900" b="1" spc="-5" dirty="0">
                <a:latin typeface="Arial"/>
                <a:cs typeface="Arial"/>
              </a:rPr>
              <a:t> las puntas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23498" y="1425195"/>
            <a:ext cx="377253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dobleces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piezas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cobre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70201" y="1395730"/>
            <a:ext cx="51873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1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eléctricos,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1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23497" y="1702563"/>
            <a:ext cx="29495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áreas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altos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esfuerzos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51812" y="1673098"/>
            <a:ext cx="171577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donde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66135" y="1702563"/>
            <a:ext cx="418211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originarse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estas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descargas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23496" y="1979931"/>
            <a:ext cx="92583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ergía.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2563454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697132" y="2535049"/>
            <a:ext cx="1663063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56539" algn="l"/>
              </a:tabLst>
            </a:pPr>
            <a:r>
              <a:rPr sz="1900" b="1" spc="-5" dirty="0">
                <a:latin typeface="Arial"/>
                <a:cs typeface="Arial"/>
              </a:rPr>
              <a:t>efec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10798" y="2505582"/>
            <a:ext cx="42449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195000" algn="l"/>
                <a:tab pos="3292818" algn="l"/>
              </a:tabLst>
            </a:pPr>
            <a:r>
              <a:rPr sz="1900" b="1" spc="-5" dirty="0">
                <a:latin typeface="Arial"/>
                <a:cs typeface="Arial"/>
              </a:rPr>
              <a:t>El	produce	grandes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90392" y="2535048"/>
            <a:ext cx="367093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407035" algn="l"/>
                <a:tab pos="1833082" algn="l"/>
                <a:tab pos="3159480" algn="l"/>
              </a:tabLst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hidró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1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ibre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94423" y="2505582"/>
            <a:ext cx="86804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587958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23496" y="2812416"/>
            <a:ext cx="233553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disuelve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12876" y="2782950"/>
            <a:ext cx="99123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3395896"/>
            <a:ext cx="208914" cy="19439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2310797" y="3337687"/>
            <a:ext cx="10121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332075" algn="l"/>
              </a:tabLst>
            </a:pPr>
            <a:r>
              <a:rPr sz="1900" b="1" spc="-5" dirty="0">
                <a:latin typeface="Arial"/>
                <a:cs typeface="Arial"/>
              </a:rPr>
              <a:t>A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ces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56083" y="3367152"/>
            <a:ext cx="697357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34003" algn="l"/>
                <a:tab pos="1707362" algn="l"/>
                <a:tab pos="3001379" algn="l"/>
                <a:tab pos="3429966" algn="l"/>
                <a:tab pos="4297933" algn="l"/>
                <a:tab pos="5444641" algn="l"/>
                <a:tab pos="5788781" algn="l"/>
              </a:tabLst>
            </a:pPr>
            <a:r>
              <a:rPr sz="1900" b="1" spc="-5" dirty="0">
                <a:latin typeface="Arial"/>
                <a:cs typeface="Arial"/>
              </a:rPr>
              <a:t>re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ulta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difí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1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ificar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hidró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416699" y="3337687"/>
            <a:ext cx="9442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22230" algn="l"/>
              </a:tabLst>
            </a:pPr>
            <a:r>
              <a:rPr sz="1900" b="1" spc="-5" dirty="0">
                <a:latin typeface="Arial"/>
                <a:cs typeface="Arial"/>
              </a:rPr>
              <a:t>,	</a:t>
            </a:r>
            <a:r>
              <a:rPr sz="1900" b="1" spc="-10" dirty="0">
                <a:latin typeface="Arial"/>
                <a:cs typeface="Arial"/>
              </a:rPr>
              <a:t>puede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10798" y="3615055"/>
            <a:ext cx="127190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producirse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84685" y="3644521"/>
            <a:ext cx="7663815" cy="53860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por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efecto</a:t>
            </a:r>
            <a:r>
              <a:rPr sz="1900" b="1" spc="3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corona</a:t>
            </a:r>
            <a:r>
              <a:rPr sz="1900" b="1" spc="3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consecuencia</a:t>
            </a:r>
            <a:r>
              <a:rPr sz="1900" b="1" spc="3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oxidación</a:t>
            </a:r>
            <a:r>
              <a:rPr sz="1900" b="1" spc="3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23497" y="3921886"/>
            <a:ext cx="1891664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partes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metálicas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269393" y="3892676"/>
            <a:ext cx="628649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construcción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94898" y="4478401"/>
            <a:ext cx="228599" cy="277368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2310797" y="4448936"/>
            <a:ext cx="13455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718210" y="4478402"/>
            <a:ext cx="210693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620030" y="4478403"/>
            <a:ext cx="1362710" cy="53860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importantes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885211" y="4448936"/>
            <a:ext cx="547560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4096656" algn="l"/>
              </a:tabLst>
            </a:pP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suficientemente	,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310798" y="4726304"/>
            <a:ext cx="121475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permitir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05436" y="4755769"/>
            <a:ext cx="345440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creación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chispas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046754" y="4726304"/>
            <a:ext cx="149352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originan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620030" y="4755769"/>
            <a:ext cx="27412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cantidades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menores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323497" y="5033137"/>
            <a:ext cx="275018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metano,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etano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etileno.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5615899"/>
            <a:ext cx="208914" cy="194987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2310798" y="5558790"/>
            <a:ext cx="44132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876965" y="5587950"/>
            <a:ext cx="847153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34323" algn="l"/>
                <a:tab pos="1599423" algn="l"/>
                <a:tab pos="2793752" algn="l"/>
                <a:tab pos="3573461" algn="l"/>
                <a:tab pos="4902400" algn="l"/>
                <a:tab pos="5468769" algn="l"/>
                <a:tab pos="6033869" algn="l"/>
                <a:tab pos="7189466" algn="l"/>
                <a:tab pos="8062514" algn="l"/>
                <a:tab pos="8331730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-5" dirty="0">
                <a:latin typeface="Arial"/>
                <a:cs typeface="Arial"/>
              </a:rPr>
              <a:t>is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fi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21" dirty="0">
                <a:latin typeface="Arial"/>
                <a:cs typeface="Arial"/>
              </a:rPr>
              <a:t>i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descargas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ración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1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323498" y="5865623"/>
            <a:ext cx="1663063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mic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973736" y="5836158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9350409" y="6420309"/>
            <a:ext cx="1047115" cy="277495"/>
          </a:xfrm>
          <a:custGeom>
            <a:avLst/>
            <a:gdLst/>
            <a:ahLst/>
            <a:cxnLst/>
            <a:rect l="l" t="t" r="r" b="b"/>
            <a:pathLst>
              <a:path w="1047115" h="277495">
                <a:moveTo>
                  <a:pt x="1046988" y="0"/>
                </a:moveTo>
                <a:lnTo>
                  <a:pt x="0" y="0"/>
                </a:lnTo>
                <a:lnTo>
                  <a:pt x="0" y="277367"/>
                </a:lnTo>
                <a:lnTo>
                  <a:pt x="1046988" y="277367"/>
                </a:lnTo>
                <a:lnTo>
                  <a:pt x="104698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6448384"/>
            <a:ext cx="208914" cy="194987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2310796" y="6390843"/>
            <a:ext cx="346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19</a:t>
            </a:fld>
            <a:endParaRPr dirty="0"/>
          </a:p>
        </p:txBody>
      </p:sp>
      <p:sp>
        <p:nvSpPr>
          <p:cNvPr id="50" name="object 50"/>
          <p:cNvSpPr txBox="1"/>
          <p:nvPr/>
        </p:nvSpPr>
        <p:spPr>
          <a:xfrm>
            <a:off x="2712372" y="6420308"/>
            <a:ext cx="258826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arco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354858" y="6390843"/>
            <a:ext cx="512254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característico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acetileno.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7241" y="1702564"/>
            <a:ext cx="4536440" cy="277495"/>
          </a:xfrm>
          <a:custGeom>
            <a:avLst/>
            <a:gdLst/>
            <a:ahLst/>
            <a:cxnLst/>
            <a:rect l="l" t="t" r="r" b="b"/>
            <a:pathLst>
              <a:path w="4536440" h="277494">
                <a:moveTo>
                  <a:pt x="4536059" y="0"/>
                </a:moveTo>
                <a:lnTo>
                  <a:pt x="0" y="0"/>
                </a:lnTo>
                <a:lnTo>
                  <a:pt x="0" y="277367"/>
                </a:lnTo>
                <a:lnTo>
                  <a:pt x="4536059" y="277367"/>
                </a:lnTo>
                <a:lnTo>
                  <a:pt x="453605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1731603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672746" y="1702563"/>
            <a:ext cx="11264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0796" y="1673098"/>
            <a:ext cx="184912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1554977" algn="l"/>
              </a:tabLst>
            </a:pPr>
            <a:r>
              <a:rPr sz="1900" b="1" spc="-5" dirty="0">
                <a:latin typeface="Arial"/>
                <a:cs typeface="Arial"/>
              </a:rPr>
              <a:t>La	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15035" y="1702563"/>
            <a:ext cx="234823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04543" y="1673098"/>
            <a:ext cx="46285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facilita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detección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este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2285959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323497" y="2257375"/>
            <a:ext cx="902525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Altos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Hidrógeno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(H2),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Oxigeno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(O2)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Nitrógeno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(N2) pueden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23496" y="2535048"/>
            <a:ext cx="237490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presencia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agua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85444" y="2505582"/>
            <a:ext cx="577405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corrosión,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sellos dañados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bushings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fugas.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3118443"/>
            <a:ext cx="208914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2323498" y="3089784"/>
            <a:ext cx="711580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Altos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monóxido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carbono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dióxido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carbono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26099" y="3060317"/>
            <a:ext cx="19342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reflejan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10797" y="3337687"/>
            <a:ext cx="258508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53035" y="3367152"/>
            <a:ext cx="553910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sometido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condiciones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sobrecarga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79184" y="3337687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633872" y="3921837"/>
            <a:ext cx="1714500" cy="278130"/>
          </a:xfrm>
          <a:custGeom>
            <a:avLst/>
            <a:gdLst/>
            <a:ahLst/>
            <a:cxnLst/>
            <a:rect l="l" t="t" r="r" b="b"/>
            <a:pathLst>
              <a:path w="1714500" h="278129">
                <a:moveTo>
                  <a:pt x="1714500" y="0"/>
                </a:moveTo>
                <a:lnTo>
                  <a:pt x="0" y="0"/>
                </a:lnTo>
                <a:lnTo>
                  <a:pt x="0" y="277672"/>
                </a:lnTo>
                <a:lnTo>
                  <a:pt x="1714500" y="277672"/>
                </a:lnTo>
                <a:lnTo>
                  <a:pt x="17145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3950293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2310796" y="3892676"/>
            <a:ext cx="30670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20</a:t>
            </a:fld>
            <a:endParaRPr dirty="0"/>
          </a:p>
        </p:txBody>
      </p:sp>
      <p:sp>
        <p:nvSpPr>
          <p:cNvPr id="25" name="object 25"/>
          <p:cNvSpPr txBox="1"/>
          <p:nvPr/>
        </p:nvSpPr>
        <p:spPr>
          <a:xfrm>
            <a:off x="2686464" y="3921837"/>
            <a:ext cx="5484494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presencia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acetileno,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etileno,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metano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etano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238522" y="3892676"/>
            <a:ext cx="312166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indicadores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23497" y="4199510"/>
            <a:ext cx="509714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integridad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componentes</a:t>
            </a:r>
            <a:r>
              <a:rPr sz="1900" b="1" spc="42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internos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523766" y="4170045"/>
            <a:ext cx="383286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3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eléctrico,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384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22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10796" y="4448936"/>
            <a:ext cx="122428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85624" y="4478402"/>
            <a:ext cx="7351396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disuelto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985150" y="4448936"/>
            <a:ext cx="37465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10797" y="4726304"/>
            <a:ext cx="174116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10" y="1294844"/>
            <a:ext cx="7829352" cy="512996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21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165000" y="1124086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539701" y="1118363"/>
            <a:ext cx="8820150" cy="878443"/>
          </a:xfrm>
          <a:prstGeom prst="rect">
            <a:avLst/>
          </a:prstGeom>
        </p:spPr>
        <p:txBody>
          <a:bodyPr vert="horz" wrap="square" lIns="0" tIns="31747" rIns="0" bIns="0" rtlCol="0">
            <a:spAutoFit/>
          </a:bodyPr>
          <a:lstStyle/>
          <a:p>
            <a:pPr marL="12699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 tabla 23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 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límites 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 diferentes tipos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gases, está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dividida en cuatro filas </a:t>
            </a:r>
            <a:r>
              <a:rPr sz="1900" b="1" spc="-10" dirty="0">
                <a:latin typeface="Arial"/>
                <a:cs typeface="Arial"/>
              </a:rPr>
              <a:t>que </a:t>
            </a:r>
            <a:r>
              <a:rPr sz="1900" b="1" spc="-21" dirty="0">
                <a:latin typeface="Arial"/>
                <a:cs typeface="Arial"/>
              </a:rPr>
              <a:t>va </a:t>
            </a:r>
            <a:r>
              <a:rPr sz="1900" b="1" spc="-5" dirty="0">
                <a:latin typeface="Arial"/>
                <a:cs typeface="Arial"/>
              </a:rPr>
              <a:t>desde la condición normal a la condición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83834" y="2089186"/>
            <a:ext cx="6939637" cy="4511761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22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773332" y="1147827"/>
            <a:ext cx="7619364" cy="269304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580" indent="-228580">
              <a:lnSpc>
                <a:spcPts val="2145"/>
              </a:lnSpc>
              <a:buFont typeface="Wingdings"/>
              <a:buChar char=""/>
              <a:tabLst>
                <a:tab pos="22858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considerarse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normal,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73332" y="1702563"/>
            <a:ext cx="7002145" cy="269304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580" indent="-228580">
              <a:lnSpc>
                <a:spcPts val="2145"/>
              </a:lnSpc>
              <a:buFont typeface="Wingdings"/>
              <a:buChar char=""/>
              <a:tabLst>
                <a:tab pos="22858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sugiere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investigaciones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adicionales,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73330" y="2257375"/>
            <a:ext cx="8060056" cy="269304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580" indent="-228580">
              <a:lnSpc>
                <a:spcPts val="2145"/>
              </a:lnSpc>
              <a:buFont typeface="Wingdings"/>
              <a:buChar char=""/>
              <a:tabLst>
                <a:tab pos="22858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sugiere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investigar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probablemente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73330" y="2812416"/>
            <a:ext cx="8575040" cy="269304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580" indent="-228580">
              <a:lnSpc>
                <a:spcPts val="2145"/>
              </a:lnSpc>
              <a:buFont typeface="Wingdings"/>
              <a:buChar char=""/>
              <a:tabLst>
                <a:tab pos="228580" algn="l"/>
              </a:tabLst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implica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riesgo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01932" y="3089784"/>
            <a:ext cx="2402205" cy="269304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continúa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servicio.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094897" y="3644521"/>
            <a:ext cx="8607425" cy="277495"/>
            <a:chOff x="719327" y="3644519"/>
            <a:chExt cx="8607425" cy="277495"/>
          </a:xfrm>
        </p:grpSpPr>
        <p:sp>
          <p:nvSpPr>
            <p:cNvPr id="12" name="object 12"/>
            <p:cNvSpPr/>
            <p:nvPr/>
          </p:nvSpPr>
          <p:spPr>
            <a:xfrm>
              <a:off x="719327" y="3644519"/>
              <a:ext cx="8607425" cy="277495"/>
            </a:xfrm>
            <a:custGeom>
              <a:avLst/>
              <a:gdLst/>
              <a:ahLst/>
              <a:cxnLst/>
              <a:rect l="l" t="t" r="r" b="b"/>
              <a:pathLst>
                <a:path w="8607425" h="277495">
                  <a:moveTo>
                    <a:pt x="8607298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8607298" y="277367"/>
                  </a:lnTo>
                  <a:lnTo>
                    <a:pt x="860729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4" y="3658870"/>
              <a:ext cx="208914" cy="20891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094897" y="3644520"/>
            <a:ext cx="860742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1121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4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(IEEE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C57.104-2008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2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Triángulo</a:t>
            </a:r>
            <a:r>
              <a:rPr sz="1900" b="1" spc="4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Duval):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825638" y="3644520"/>
            <a:ext cx="52324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793890" y="3921837"/>
            <a:ext cx="1181100" cy="278130"/>
          </a:xfrm>
          <a:custGeom>
            <a:avLst/>
            <a:gdLst/>
            <a:ahLst/>
            <a:cxnLst/>
            <a:rect l="l" t="t" r="r" b="b"/>
            <a:pathLst>
              <a:path w="1181100" h="278129">
                <a:moveTo>
                  <a:pt x="1181100" y="0"/>
                </a:moveTo>
                <a:lnTo>
                  <a:pt x="0" y="0"/>
                </a:lnTo>
                <a:lnTo>
                  <a:pt x="0" y="277672"/>
                </a:lnTo>
                <a:lnTo>
                  <a:pt x="1181100" y="277672"/>
                </a:lnTo>
                <a:lnTo>
                  <a:pt x="11811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366171" y="3921886"/>
            <a:ext cx="272732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conocer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93242" y="3921886"/>
            <a:ext cx="470090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3971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sometido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781192" y="3892676"/>
            <a:ext cx="15805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66170" y="4199510"/>
            <a:ext cx="188404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23521" algn="l"/>
              </a:tabLst>
            </a:pPr>
            <a:r>
              <a:rPr sz="1900" b="1" spc="-5" dirty="0">
                <a:latin typeface="Arial"/>
                <a:cs typeface="Arial"/>
              </a:rPr>
              <a:t>g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dis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50088" y="4199509"/>
            <a:ext cx="4594224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688">
              <a:lnSpc>
                <a:spcPts val="2145"/>
              </a:lnSpc>
              <a:tabLst>
                <a:tab pos="561291" algn="l"/>
                <a:tab pos="902255" algn="l"/>
                <a:tab pos="1725142" algn="l"/>
                <a:tab pos="2641365" algn="l"/>
                <a:tab pos="3370916" algn="l"/>
                <a:tab pos="4167134" algn="l"/>
              </a:tabLst>
            </a:pPr>
            <a:r>
              <a:rPr sz="1900" b="1" spc="-5" dirty="0">
                <a:latin typeface="Arial"/>
                <a:cs typeface="Arial"/>
              </a:rPr>
              <a:t>en	el	aceite	cuenta	entre	otras,	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844060" y="4199510"/>
            <a:ext cx="21075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570180" algn="l"/>
              </a:tabLst>
            </a:pPr>
            <a:r>
              <a:rPr sz="1900" b="1" dirty="0">
                <a:latin typeface="Arial"/>
                <a:cs typeface="Arial"/>
              </a:rPr>
              <a:t>dos	</a:t>
            </a:r>
            <a:r>
              <a:rPr sz="1900" b="1" spc="-5" dirty="0">
                <a:latin typeface="Arial"/>
                <a:cs typeface="Arial"/>
              </a:rPr>
              <a:t>herramientas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055255" y="4170045"/>
            <a:ext cx="30670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53469" y="4448936"/>
            <a:ext cx="137985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diagnóstico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21259" y="4478402"/>
            <a:ext cx="22345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: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Radio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Rodgers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017800" y="4448936"/>
            <a:ext cx="423417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expresado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316625" y="4478402"/>
            <a:ext cx="10445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10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rián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ulo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66171" y="4755769"/>
            <a:ext cx="107378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Duval.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5338996"/>
            <a:ext cx="208914" cy="194394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2353471" y="5281041"/>
            <a:ext cx="2533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23</a:t>
            </a:fld>
            <a:endParaRPr dirty="0"/>
          </a:p>
        </p:txBody>
      </p:sp>
      <p:sp>
        <p:nvSpPr>
          <p:cNvPr id="31" name="object 31"/>
          <p:cNvSpPr txBox="1"/>
          <p:nvPr/>
        </p:nvSpPr>
        <p:spPr>
          <a:xfrm>
            <a:off x="2657509" y="5310505"/>
            <a:ext cx="2097404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triángulo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Duval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806222" y="5281041"/>
            <a:ext cx="19335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92501" y="5310505"/>
            <a:ext cx="24618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interpretación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gráfica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241315" y="5281041"/>
            <a:ext cx="21202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donde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53469" y="5558790"/>
            <a:ext cx="3213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84001" y="5587874"/>
            <a:ext cx="579183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cociente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PPM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algunos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685053" y="5558790"/>
            <a:ext cx="267208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gases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366170" y="5865623"/>
            <a:ext cx="30854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metano,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etileno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acetileno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438681" y="5836158"/>
            <a:ext cx="36258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15246" algn="l"/>
              </a:tabLst>
            </a:pPr>
            <a:r>
              <a:rPr sz="1900" b="1" spc="-5" dirty="0">
                <a:latin typeface="Arial"/>
                <a:cs typeface="Arial"/>
              </a:rPr>
              <a:t>,	y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52193" y="5865623"/>
            <a:ext cx="454850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suma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ppm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387742" y="5836158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095025" y="1124086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23497" y="1147827"/>
            <a:ext cx="18522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Estos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cocientes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71162" y="1147827"/>
            <a:ext cx="13550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43485" y="1118362"/>
            <a:ext cx="54032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4962720" algn="l"/>
              </a:tabLst>
            </a:pPr>
            <a:r>
              <a:rPr sz="1900" b="1" spc="-5" dirty="0">
                <a:latin typeface="Arial"/>
                <a:cs typeface="Arial"/>
              </a:rPr>
              <a:t>ar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ojan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16168" y="1147827"/>
            <a:ext cx="163258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23496" y="1425195"/>
            <a:ext cx="85852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18922" y="1425195"/>
            <a:ext cx="41306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liberación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36121" y="1395730"/>
            <a:ext cx="579310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5711953" algn="l"/>
              </a:tabLst>
            </a:pP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 a 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2009056"/>
            <a:ext cx="208914" cy="19439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310798" y="1950466"/>
            <a:ext cx="74993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45188" y="1979931"/>
            <a:ext cx="82035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refiriendo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obtenido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gases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dirección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23496" y="2257375"/>
            <a:ext cx="338582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correspondiente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triángulo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08937" y="2257374"/>
            <a:ext cx="448309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56992" y="2257375"/>
            <a:ext cx="224282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996458" y="2257375"/>
            <a:ext cx="157353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30546" y="2228214"/>
            <a:ext cx="293116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195000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1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46811" y="2535048"/>
            <a:ext cx="267081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indicaría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10798" y="2505582"/>
            <a:ext cx="87534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4372856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encuentre,	al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 fue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sometido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transformador.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113054" y="3089785"/>
            <a:ext cx="3499485" cy="277495"/>
          </a:xfrm>
          <a:custGeom>
            <a:avLst/>
            <a:gdLst/>
            <a:ahLst/>
            <a:cxnLst/>
            <a:rect l="l" t="t" r="r" b="b"/>
            <a:pathLst>
              <a:path w="3499484" h="277495">
                <a:moveTo>
                  <a:pt x="3499358" y="0"/>
                </a:moveTo>
                <a:lnTo>
                  <a:pt x="0" y="0"/>
                </a:lnTo>
                <a:lnTo>
                  <a:pt x="0" y="277367"/>
                </a:lnTo>
                <a:lnTo>
                  <a:pt x="3499358" y="277367"/>
                </a:lnTo>
                <a:lnTo>
                  <a:pt x="349935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3118443"/>
            <a:ext cx="208914" cy="1949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2310796" y="3060317"/>
            <a:ext cx="638175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54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triángulo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Duval.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24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3661" y="1147580"/>
            <a:ext cx="7677669" cy="602880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25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3627" y="1454108"/>
            <a:ext cx="208915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539701" y="1395730"/>
            <a:ext cx="52070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14707" y="1425195"/>
            <a:ext cx="23075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punto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encuentra: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087898" y="1979932"/>
            <a:ext cx="1903730" cy="277495"/>
          </a:xfrm>
          <a:custGeom>
            <a:avLst/>
            <a:gdLst/>
            <a:ahLst/>
            <a:cxnLst/>
            <a:rect l="l" t="t" r="r" b="b"/>
            <a:pathLst>
              <a:path w="1903729" h="277494">
                <a:moveTo>
                  <a:pt x="1903729" y="0"/>
                </a:moveTo>
                <a:lnTo>
                  <a:pt x="0" y="0"/>
                </a:lnTo>
                <a:lnTo>
                  <a:pt x="0" y="277367"/>
                </a:lnTo>
                <a:lnTo>
                  <a:pt x="1903729" y="277367"/>
                </a:lnTo>
                <a:lnTo>
                  <a:pt x="190372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222913" y="1979931"/>
            <a:ext cx="411543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vértice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pirámide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81611" y="1950466"/>
            <a:ext cx="808990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4423017" indent="-4410953">
              <a:spcBef>
                <a:spcPts val="95"/>
              </a:spcBef>
              <a:buSzPct val="172727"/>
              <a:buChar char=""/>
              <a:tabLst>
                <a:tab pos="4423017" algn="l"/>
                <a:tab pos="4423652" algn="l"/>
              </a:tabLst>
            </a:pPr>
            <a:r>
              <a:rPr sz="1100" dirty="0">
                <a:latin typeface="Wingdings"/>
                <a:cs typeface="Wingdings"/>
              </a:rPr>
              <a:t></a:t>
            </a:r>
            <a:r>
              <a:rPr sz="1100" spc="24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Arial"/>
                <a:cs typeface="Arial"/>
              </a:rPr>
              <a:t>falla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parcial,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40131" y="2535050"/>
            <a:ext cx="2413000" cy="277495"/>
          </a:xfrm>
          <a:custGeom>
            <a:avLst/>
            <a:gdLst/>
            <a:ahLst/>
            <a:cxnLst/>
            <a:rect l="l" t="t" r="r" b="b"/>
            <a:pathLst>
              <a:path w="2413000" h="277494">
                <a:moveTo>
                  <a:pt x="2412745" y="0"/>
                </a:moveTo>
                <a:lnTo>
                  <a:pt x="0" y="0"/>
                </a:lnTo>
                <a:lnTo>
                  <a:pt x="0" y="277367"/>
                </a:lnTo>
                <a:lnTo>
                  <a:pt x="2412745" y="277367"/>
                </a:lnTo>
                <a:lnTo>
                  <a:pt x="241274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200929" y="2535050"/>
            <a:ext cx="2884170" cy="277495"/>
          </a:xfrm>
          <a:custGeom>
            <a:avLst/>
            <a:gdLst/>
            <a:ahLst/>
            <a:cxnLst/>
            <a:rect l="l" t="t" r="r" b="b"/>
            <a:pathLst>
              <a:path w="2884170" h="277494">
                <a:moveTo>
                  <a:pt x="2883662" y="0"/>
                </a:moveTo>
                <a:lnTo>
                  <a:pt x="0" y="0"/>
                </a:lnTo>
                <a:lnTo>
                  <a:pt x="0" y="277367"/>
                </a:lnTo>
                <a:lnTo>
                  <a:pt x="2883662" y="277367"/>
                </a:lnTo>
                <a:lnTo>
                  <a:pt x="288366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981612" y="2505582"/>
            <a:ext cx="81832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241278" indent="-228580">
              <a:spcBef>
                <a:spcPts val="95"/>
              </a:spcBef>
              <a:buFont typeface="Wingdings"/>
              <a:buChar char=""/>
              <a:tabLst>
                <a:tab pos="241278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zona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denominada</a:t>
            </a:r>
            <a:r>
              <a:rPr sz="1900" b="1" dirty="0">
                <a:latin typeface="Arial"/>
                <a:cs typeface="Arial"/>
              </a:rPr>
              <a:t> D1</a:t>
            </a:r>
            <a:r>
              <a:rPr sz="1100" dirty="0">
                <a:latin typeface="Wingdings"/>
                <a:cs typeface="Wingdings"/>
              </a:rPr>
              <a:t></a:t>
            </a:r>
            <a:r>
              <a:rPr sz="1100" spc="26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 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r>
              <a:rPr sz="1900" b="1" dirty="0">
                <a:latin typeface="Arial"/>
                <a:cs typeface="Arial"/>
              </a:rPr>
              <a:t> energía,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26</a:t>
            </a:fld>
            <a:endParaRPr dirty="0"/>
          </a:p>
        </p:txBody>
      </p:sp>
      <p:sp>
        <p:nvSpPr>
          <p:cNvPr id="15" name="object 15"/>
          <p:cNvSpPr txBox="1"/>
          <p:nvPr/>
        </p:nvSpPr>
        <p:spPr>
          <a:xfrm>
            <a:off x="3834035" y="3089784"/>
            <a:ext cx="259461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región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81612" y="3060317"/>
            <a:ext cx="64306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241278" indent="-228580">
              <a:spcBef>
                <a:spcPts val="95"/>
              </a:spcBef>
              <a:buFont typeface="Wingdings"/>
              <a:buChar char=""/>
              <a:tabLst>
                <a:tab pos="241278" algn="l"/>
                <a:tab pos="3509968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</a:t>
            </a:r>
            <a:r>
              <a:rPr sz="1100" dirty="0">
                <a:latin typeface="Wingdings"/>
                <a:cs typeface="Wingdings"/>
              </a:rPr>
              <a:t></a:t>
            </a:r>
            <a:r>
              <a:rPr sz="1100" spc="22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debida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64709" y="3089784"/>
            <a:ext cx="189674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22911" y="3367152"/>
            <a:ext cx="925194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ergía.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81611" y="3892676"/>
            <a:ext cx="8115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241278" indent="-228580">
              <a:spcBef>
                <a:spcPts val="95"/>
              </a:spcBef>
              <a:buFont typeface="Wingdings"/>
              <a:buChar char=""/>
              <a:tabLst>
                <a:tab pos="241278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55371" y="3921837"/>
            <a:ext cx="240220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zona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T1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19554" y="3892676"/>
            <a:ext cx="503935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12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térmica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210212" y="4170045"/>
            <a:ext cx="102488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300º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40130" y="4755769"/>
            <a:ext cx="9105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zona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T2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981611" y="4726304"/>
            <a:ext cx="649732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241278" indent="-228580">
              <a:spcBef>
                <a:spcPts val="95"/>
              </a:spcBef>
              <a:buFont typeface="Wingdings"/>
              <a:buChar char=""/>
              <a:tabLst>
                <a:tab pos="241278" algn="l"/>
                <a:tab pos="1822923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6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 térmica entre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300º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700º</a:t>
            </a:r>
            <a:r>
              <a:rPr sz="1900" b="1" spc="-5" dirty="0">
                <a:latin typeface="Arial"/>
                <a:cs typeface="Arial"/>
              </a:rPr>
              <a:t> C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15744" y="5310505"/>
            <a:ext cx="9105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zona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T3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981611" y="5281041"/>
            <a:ext cx="73748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241278" indent="-228580">
              <a:spcBef>
                <a:spcPts val="95"/>
              </a:spcBef>
              <a:buFont typeface="Wingdings"/>
              <a:buChar char=""/>
              <a:tabLst>
                <a:tab pos="241278" algn="l"/>
                <a:tab pos="3297898" algn="l"/>
              </a:tabLst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finalmente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6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térmica mayor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700º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74953" y="5865623"/>
            <a:ext cx="29298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ter</a:t>
            </a:r>
            <a:r>
              <a:rPr sz="1900" b="1" spc="-21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in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981612" y="5836158"/>
            <a:ext cx="74669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241278" indent="-228580">
              <a:spcBef>
                <a:spcPts val="95"/>
              </a:spcBef>
              <a:buFont typeface="Wingdings"/>
              <a:buChar char=""/>
              <a:tabLst>
                <a:tab pos="241278" algn="l"/>
                <a:tab pos="5073835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zo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DT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sa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488835" y="5865623"/>
            <a:ext cx="8597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10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1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913409" y="6142991"/>
            <a:ext cx="77724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rcial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10211" y="6113475"/>
            <a:ext cx="256032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480090" algn="l"/>
              </a:tabLst>
            </a:pPr>
            <a:r>
              <a:rPr sz="1900" b="1" spc="-5" dirty="0">
                <a:latin typeface="Arial"/>
                <a:cs typeface="Arial"/>
              </a:rPr>
              <a:t>o 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scarga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165001" y="1124087"/>
            <a:ext cx="9173210" cy="3769995"/>
            <a:chOff x="789431" y="1124085"/>
            <a:chExt cx="9173210" cy="376999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0494" y="1147572"/>
              <a:ext cx="9171611" cy="374599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5206324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310798" y="5148454"/>
            <a:ext cx="9049384" cy="1149030"/>
          </a:xfrm>
          <a:prstGeom prst="rect">
            <a:avLst/>
          </a:prstGeom>
        </p:spPr>
        <p:txBody>
          <a:bodyPr vert="horz" wrap="square" lIns="0" tIns="30478" rIns="0" bIns="0" rtlCol="0">
            <a:spAutoFit/>
          </a:bodyPr>
          <a:lstStyle/>
          <a:p>
            <a:pPr marL="12699" marR="5080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27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24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27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referenciales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7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evaluación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denominado Radio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Rodgers.</a:t>
            </a:r>
            <a:endParaRPr sz="190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700">
              <a:latin typeface="Arial"/>
              <a:cs typeface="Arial"/>
            </a:endParaRPr>
          </a:p>
          <a:p>
            <a:pPr marL="12699"/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55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portátil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cromatografía.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6038173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27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04668" y="1236570"/>
            <a:ext cx="6987794" cy="525080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28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</TotalTime>
  <Words>2080</Words>
  <Application>Microsoft Office PowerPoint</Application>
  <PresentationFormat>Personalizado</PresentationFormat>
  <Paragraphs>499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Arial</vt:lpstr>
      <vt:lpstr>Times New Roman</vt:lpstr>
      <vt:lpstr>Calibri</vt:lpstr>
      <vt:lpstr>Wingdings</vt:lpstr>
      <vt:lpstr>Office Theme</vt:lpstr>
      <vt:lpstr>Ensayos de Transformadores de Potencia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Operación y Mantenimiento de  Subestaciones Eléctricas</dc:title>
  <dc:creator>HP</dc:creator>
  <cp:lastModifiedBy>Marita</cp:lastModifiedBy>
  <cp:revision>37</cp:revision>
  <dcterms:created xsi:type="dcterms:W3CDTF">2021-07-02T02:42:10Z</dcterms:created>
  <dcterms:modified xsi:type="dcterms:W3CDTF">2022-08-02T00:29:21Z</dcterms:modified>
</cp:coreProperties>
</file>